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260" r:id="rId4"/>
    <p:sldId id="395" r:id="rId5"/>
    <p:sldId id="262" r:id="rId6"/>
    <p:sldId id="461" r:id="rId7"/>
    <p:sldId id="460" r:id="rId8"/>
    <p:sldId id="265" r:id="rId9"/>
    <p:sldId id="272" r:id="rId10"/>
    <p:sldId id="273" r:id="rId11"/>
    <p:sldId id="274" r:id="rId12"/>
    <p:sldId id="275" r:id="rId13"/>
    <p:sldId id="276" r:id="rId14"/>
    <p:sldId id="282" r:id="rId15"/>
    <p:sldId id="285" r:id="rId16"/>
    <p:sldId id="462" r:id="rId17"/>
    <p:sldId id="463" r:id="rId18"/>
    <p:sldId id="464" r:id="rId19"/>
    <p:sldId id="291" r:id="rId20"/>
    <p:sldId id="429" r:id="rId21"/>
    <p:sldId id="430" r:id="rId22"/>
    <p:sldId id="431" r:id="rId23"/>
    <p:sldId id="453" r:id="rId24"/>
    <p:sldId id="454" r:id="rId25"/>
    <p:sldId id="455" r:id="rId26"/>
    <p:sldId id="300" r:id="rId27"/>
    <p:sldId id="456" r:id="rId28"/>
    <p:sldId id="457" r:id="rId29"/>
    <p:sldId id="417" r:id="rId30"/>
    <p:sldId id="418" r:id="rId31"/>
    <p:sldId id="449" r:id="rId32"/>
    <p:sldId id="424" r:id="rId33"/>
    <p:sldId id="425" r:id="rId34"/>
    <p:sldId id="426" r:id="rId35"/>
    <p:sldId id="384" r:id="rId36"/>
    <p:sldId id="385" r:id="rId37"/>
    <p:sldId id="386" r:id="rId38"/>
    <p:sldId id="458" r:id="rId39"/>
    <p:sldId id="419" r:id="rId40"/>
    <p:sldId id="452" r:id="rId41"/>
    <p:sldId id="459" r:id="rId42"/>
    <p:sldId id="420" r:id="rId43"/>
    <p:sldId id="421" r:id="rId44"/>
    <p:sldId id="422" r:id="rId45"/>
    <p:sldId id="423" r:id="rId46"/>
    <p:sldId id="450" r:id="rId47"/>
    <p:sldId id="451" r:id="rId48"/>
    <p:sldId id="327" r:id="rId49"/>
    <p:sldId id="432" r:id="rId50"/>
    <p:sldId id="441" r:id="rId51"/>
    <p:sldId id="442" r:id="rId52"/>
    <p:sldId id="443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4" r:id="rId61"/>
    <p:sldId id="445" r:id="rId62"/>
    <p:sldId id="446" r:id="rId63"/>
    <p:sldId id="440" r:id="rId64"/>
    <p:sldId id="363" r:id="rId65"/>
    <p:sldId id="364" r:id="rId66"/>
    <p:sldId id="372" r:id="rId67"/>
    <p:sldId id="374" r:id="rId68"/>
    <p:sldId id="375" r:id="rId69"/>
    <p:sldId id="377" r:id="rId70"/>
    <p:sldId id="447" r:id="rId71"/>
    <p:sldId id="465" r:id="rId72"/>
    <p:sldId id="448" r:id="rId73"/>
    <p:sldId id="382" r:id="rId74"/>
  </p:sldIdLst>
  <p:sldSz cx="9144000" cy="6858000" type="screen4x3"/>
  <p:notesSz cx="6669088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E8400"/>
    <a:srgbClr val="FF3300"/>
    <a:srgbClr val="FF9900"/>
    <a:srgbClr val="000000"/>
    <a:srgbClr val="1966B3"/>
    <a:srgbClr val="FF00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6196" autoAdjust="0"/>
  </p:normalViewPr>
  <p:slideViewPr>
    <p:cSldViewPr>
      <p:cViewPr varScale="1">
        <p:scale>
          <a:sx n="65" d="100"/>
          <a:sy n="65" d="100"/>
        </p:scale>
        <p:origin x="-1819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4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2023/4/25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5836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777413" y="9429323"/>
            <a:ext cx="2890228" cy="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0850EFF-74AE-4806-AEF9-6AFA8DD29D64}" type="slidenum">
              <a:rPr lang="en-US" altLang="zh-CN">
                <a:ea typeface="黑体" pitchFamily="49" charset="-122"/>
              </a:rPr>
              <a:pPr/>
              <a:t>5</a:t>
            </a:fld>
            <a:endParaRPr lang="en-US" altLang="zh-CN">
              <a:ea typeface="黑体" pitchFamily="49" charset="-122"/>
            </a:endParaRPr>
          </a:p>
        </p:txBody>
      </p:sp>
      <p:sp>
        <p:nvSpPr>
          <p:cNvPr id="1167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rgbClr val="FFFFFF"/>
          </a:solidFill>
          <a:ln/>
        </p:spPr>
      </p:sp>
      <p:sp>
        <p:nvSpPr>
          <p:cNvPr id="1167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88633" y="4715482"/>
            <a:ext cx="4887481" cy="44627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zh-CN" altLang="en-US" dirty="0" smtClean="0"/>
              <a:t>地震点，地震带</a:t>
            </a:r>
            <a:endParaRPr lang="de-DE" altLang="zh-CN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重新计算均值，</a:t>
            </a:r>
            <a:endParaRPr lang="en-US" altLang="zh-CN" dirty="0" smtClean="0"/>
          </a:p>
          <a:p>
            <a:r>
              <a:rPr lang="zh-CN" altLang="en-US" dirty="0" smtClean="0"/>
              <a:t>更新 迭代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586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迭代次数</a:t>
            </a: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次收敛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489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迭代次数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次收敛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36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046D-5176-4C1C-AD60-7E8589A0FE6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046D-5176-4C1C-AD60-7E8589A0FE6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逼近，估计，样本点，属于什么分布</a:t>
            </a:r>
            <a:endParaRPr lang="en-US" altLang="zh-CN" dirty="0" smtClean="0"/>
          </a:p>
          <a:p>
            <a:r>
              <a:rPr lang="zh-CN" altLang="en-US" smtClean="0"/>
              <a:t>也就是模型参数估计问题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属于 某个类，模型的概率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13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周志华 西瓜书 机器学习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469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周志华 西瓜书 机器学习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60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周志华 西瓜书 机器学习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983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17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0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777413" y="9429323"/>
            <a:ext cx="2890228" cy="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FE4F68F-B94D-4690-BC2D-E3A3B0F63D31}" type="slidenum">
              <a:rPr lang="en-US" altLang="zh-CN">
                <a:ea typeface="黑体" pitchFamily="49" charset="-122"/>
              </a:rPr>
              <a:pPr/>
              <a:t>15</a:t>
            </a:fld>
            <a:endParaRPr lang="en-US" altLang="zh-CN">
              <a:ea typeface="黑体" pitchFamily="49" charset="-122"/>
            </a:endParaRPr>
          </a:p>
        </p:txBody>
      </p:sp>
      <p:sp>
        <p:nvSpPr>
          <p:cNvPr id="1198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rgbClr val="FFFFFF"/>
          </a:solidFill>
          <a:ln/>
        </p:spPr>
      </p:sp>
      <p:sp>
        <p:nvSpPr>
          <p:cNvPr id="1198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88633" y="4715482"/>
            <a:ext cx="4887481" cy="44627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DE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层次聚类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例如，院系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077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样本对 分别属于两个类</a:t>
            </a:r>
            <a:endParaRPr lang="en-US" altLang="zh-CN" dirty="0" smtClean="0"/>
          </a:p>
          <a:p>
            <a:r>
              <a:rPr lang="zh-CN" altLang="en-US" dirty="0" smtClean="0"/>
              <a:t>最小距离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946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最小距离最小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883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样本对 分别属于两个类</a:t>
            </a:r>
            <a:endParaRPr lang="en-US" altLang="zh-CN" dirty="0" smtClean="0"/>
          </a:p>
          <a:p>
            <a:r>
              <a:rPr lang="zh-CN" altLang="en-US" dirty="0" smtClean="0"/>
              <a:t>最大距离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739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最大距离最小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225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周志华 西瓜书 机器学习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样本对 集合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 </a:t>
            </a:r>
            <a:r>
              <a:rPr lang="zh-CN" altLang="en-US" dirty="0" smtClean="0"/>
              <a:t>相同</a:t>
            </a:r>
            <a:endParaRPr lang="en-US" altLang="zh-CN" dirty="0" smtClean="0"/>
          </a:p>
          <a:p>
            <a:r>
              <a:rPr lang="en-US" altLang="zh-CN" dirty="0" smtClean="0"/>
              <a:t>D </a:t>
            </a:r>
            <a:r>
              <a:rPr lang="zh-CN" altLang="en-US" dirty="0" smtClean="0"/>
              <a:t>不同</a:t>
            </a:r>
            <a:endParaRPr lang="en-US" altLang="zh-CN" dirty="0" smtClean="0"/>
          </a:p>
          <a:p>
            <a:r>
              <a:rPr lang="en-US" altLang="zh-CN" dirty="0" smtClean="0"/>
              <a:t>* </a:t>
            </a:r>
            <a:r>
              <a:rPr lang="zh-CN" altLang="en-US" dirty="0" smtClean="0"/>
              <a:t>参考模型，他人的聚类结果，已知</a:t>
            </a:r>
            <a:endParaRPr lang="en-US" altLang="zh-CN" dirty="0" smtClean="0"/>
          </a:p>
          <a:p>
            <a:r>
              <a:rPr lang="en-US" altLang="zh-CN" dirty="0" smtClean="0"/>
              <a:t>|| </a:t>
            </a:r>
            <a:r>
              <a:rPr lang="zh-CN" altLang="en-US" dirty="0" smtClean="0"/>
              <a:t>统计几何元素个数</a:t>
            </a:r>
            <a:endParaRPr lang="en-US" altLang="zh-CN" dirty="0" smtClean="0"/>
          </a:p>
          <a:p>
            <a:r>
              <a:rPr lang="en-US" altLang="zh-CN" dirty="0" smtClean="0"/>
              <a:t>m </a:t>
            </a:r>
            <a:r>
              <a:rPr lang="zh-CN" altLang="en-US" dirty="0" smtClean="0"/>
              <a:t>样本总数量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536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样本对 距离</a:t>
            </a:r>
            <a:endParaRPr lang="en-US" altLang="zh-CN" dirty="0" smtClean="0"/>
          </a:p>
          <a:p>
            <a:r>
              <a:rPr lang="zh-CN" altLang="en-US" dirty="0" smtClean="0"/>
              <a:t>两两组合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|| </a:t>
            </a:r>
            <a:r>
              <a:rPr lang="zh-CN" altLang="en-US" dirty="0" smtClean="0"/>
              <a:t>统计几何元素个数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avg</a:t>
            </a:r>
            <a:r>
              <a:rPr lang="en-US" altLang="zh-CN" dirty="0" smtClean="0"/>
              <a:t> </a:t>
            </a:r>
            <a:r>
              <a:rPr lang="zh-CN" altLang="en-US" dirty="0" smtClean="0"/>
              <a:t>簇内样本的平均距离 </a:t>
            </a:r>
            <a:r>
              <a:rPr lang="en-US" altLang="zh-CN" dirty="0" err="1" smtClean="0"/>
              <a:t>x_i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x_j</a:t>
            </a:r>
            <a:r>
              <a:rPr lang="en-US" altLang="zh-CN" dirty="0" smtClean="0"/>
              <a:t> </a:t>
            </a:r>
            <a:r>
              <a:rPr lang="zh-CN" altLang="en-US" dirty="0" smtClean="0"/>
              <a:t>同属于某一个类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diam</a:t>
            </a:r>
            <a:r>
              <a:rPr lang="zh-CN" altLang="en-US" dirty="0" smtClean="0"/>
              <a:t>簇内样本的最大距离 </a:t>
            </a:r>
            <a:r>
              <a:rPr lang="en-US" altLang="zh-CN" dirty="0" err="1" smtClean="0"/>
              <a:t>x_i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x_j</a:t>
            </a:r>
            <a:r>
              <a:rPr lang="en-US" altLang="zh-CN" dirty="0" smtClean="0"/>
              <a:t> </a:t>
            </a:r>
            <a:r>
              <a:rPr lang="zh-CN" altLang="en-US" dirty="0" smtClean="0"/>
              <a:t>同属于某一个类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dmin</a:t>
            </a:r>
            <a:r>
              <a:rPr lang="en-US" altLang="zh-CN" dirty="0" smtClean="0"/>
              <a:t> </a:t>
            </a:r>
            <a:r>
              <a:rPr lang="zh-CN" altLang="en-US" dirty="0" smtClean="0"/>
              <a:t>簇间样本的最小距离 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dcen</a:t>
            </a:r>
            <a:r>
              <a:rPr lang="en-US" altLang="zh-CN" dirty="0" smtClean="0"/>
              <a:t> </a:t>
            </a:r>
            <a:r>
              <a:rPr lang="zh-CN" altLang="en-US" dirty="0" smtClean="0"/>
              <a:t>簇中心距离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k </a:t>
            </a:r>
            <a:r>
              <a:rPr lang="zh-CN" altLang="en-US" dirty="0" smtClean="0"/>
              <a:t>簇个数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60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中心初始值随机分配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046D-5176-4C1C-AD60-7E8589A0FE6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046D-5176-4C1C-AD60-7E8589A0FE6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直到中心点不再改变，不动为止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046D-5176-4C1C-AD60-7E8589A0FE6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随机选择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个初始值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1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划分</a:t>
            </a:r>
            <a:endParaRPr lang="en-US" altLang="zh-CN" dirty="0" smtClean="0"/>
          </a:p>
          <a:p>
            <a:r>
              <a:rPr lang="zh-CN" altLang="en-US" dirty="0" smtClean="0"/>
              <a:t>垂直平分线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0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oleObject" Target="../embeddings/oleObject3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286000"/>
            <a:ext cx="7924800" cy="2133600"/>
          </a:xfrm>
        </p:spPr>
        <p:txBody>
          <a:bodyPr/>
          <a:lstStyle/>
          <a:p>
            <a:pPr eaLnBrk="1" hangingPunct="1"/>
            <a:r>
              <a:rPr lang="zh-CN" altLang="en-US" sz="4800" i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聚类分析 </a:t>
            </a:r>
            <a:r>
              <a:rPr lang="en-US" altLang="zh-CN" sz="4800" i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4800" i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4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Clustering Analysis</a:t>
            </a:r>
            <a:endParaRPr lang="en-US" altLang="zh-CN" sz="4800" i="0" dirty="0" smtClean="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57200" y="76200"/>
            <a:ext cx="8229600" cy="655638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聚类分析原理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108075"/>
            <a:ext cx="8077200" cy="25495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什么是</a:t>
            </a:r>
            <a:r>
              <a:rPr lang="zh-CN" altLang="en-US" dirty="0" smtClean="0">
                <a:solidFill>
                  <a:schemeClr val="folHlink"/>
                </a:solidFill>
                <a:ea typeface="宋体" pitchFamily="2" charset="-122"/>
              </a:rPr>
              <a:t>自然分组结构 ?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我们看看以下的例子：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有16张牌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如何将他们分为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dirty="0" smtClean="0">
                <a:ea typeface="宋体" pitchFamily="2" charset="-122"/>
              </a:rPr>
              <a:t>   一组一组的牌呢？</a:t>
            </a:r>
          </a:p>
        </p:txBody>
      </p:sp>
      <p:sp>
        <p:nvSpPr>
          <p:cNvPr id="44036" name="AutoShape 4"/>
          <p:cNvSpPr>
            <a:spLocks/>
          </p:cNvSpPr>
          <p:nvPr/>
        </p:nvSpPr>
        <p:spPr bwMode="auto">
          <a:xfrm>
            <a:off x="7664450" y="2081213"/>
            <a:ext cx="571500" cy="495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0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5037 w 21600"/>
              <a:gd name="T40" fmla="*/ 2277 h 21600"/>
              <a:gd name="T41" fmla="*/ 16557 w 21600"/>
              <a:gd name="T42" fmla="*/ 13677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5681663" y="1981200"/>
            <a:ext cx="611187" cy="595313"/>
            <a:chOff x="0" y="0"/>
            <a:chExt cx="962" cy="937"/>
          </a:xfrm>
        </p:grpSpPr>
        <p:sp>
          <p:nvSpPr>
            <p:cNvPr id="44063" name="Oval 6"/>
            <p:cNvSpPr>
              <a:spLocks noChangeArrowheads="1"/>
            </p:cNvSpPr>
            <p:nvPr/>
          </p:nvSpPr>
          <p:spPr bwMode="auto">
            <a:xfrm>
              <a:off x="181" y="0"/>
              <a:ext cx="541" cy="4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64" name="Oval 7"/>
            <p:cNvSpPr>
              <a:spLocks noChangeArrowheads="1"/>
            </p:cNvSpPr>
            <p:nvPr/>
          </p:nvSpPr>
          <p:spPr bwMode="auto">
            <a:xfrm>
              <a:off x="421" y="312"/>
              <a:ext cx="541" cy="4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65" name="Oval 8"/>
            <p:cNvSpPr>
              <a:spLocks noChangeArrowheads="1"/>
            </p:cNvSpPr>
            <p:nvPr/>
          </p:nvSpPr>
          <p:spPr bwMode="auto">
            <a:xfrm>
              <a:off x="0" y="312"/>
              <a:ext cx="541" cy="4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66" name="AutoShape 9"/>
            <p:cNvSpPr>
              <a:spLocks noChangeArrowheads="1"/>
            </p:cNvSpPr>
            <p:nvPr/>
          </p:nvSpPr>
          <p:spPr bwMode="auto">
            <a:xfrm>
              <a:off x="391" y="625"/>
              <a:ext cx="180" cy="312"/>
            </a:xfrm>
            <a:prstGeom prst="flowChartExtra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4038" name="AutoShape 10"/>
          <p:cNvSpPr>
            <a:spLocks noChangeArrowheads="1"/>
          </p:cNvSpPr>
          <p:nvPr/>
        </p:nvSpPr>
        <p:spPr bwMode="auto">
          <a:xfrm>
            <a:off x="6635750" y="1981200"/>
            <a:ext cx="571500" cy="595313"/>
          </a:xfrm>
          <a:prstGeom prst="flowChartDecision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44039" name="Group 11"/>
          <p:cNvGrpSpPr>
            <a:grpSpLocks/>
          </p:cNvGrpSpPr>
          <p:nvPr/>
        </p:nvGrpSpPr>
        <p:grpSpPr bwMode="auto">
          <a:xfrm>
            <a:off x="4692650" y="1981200"/>
            <a:ext cx="571500" cy="595313"/>
            <a:chOff x="0" y="0"/>
            <a:chExt cx="1080" cy="1092"/>
          </a:xfrm>
        </p:grpSpPr>
        <p:sp>
          <p:nvSpPr>
            <p:cNvPr id="44061" name="AutoShape 12"/>
            <p:cNvSpPr>
              <a:spLocks/>
            </p:cNvSpPr>
            <p:nvPr/>
          </p:nvSpPr>
          <p:spPr bwMode="auto">
            <a:xfrm rot="10800000">
              <a:off x="0" y="0"/>
              <a:ext cx="1080" cy="9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5040 w 21600"/>
                <a:gd name="T40" fmla="*/ 2285 h 21600"/>
                <a:gd name="T41" fmla="*/ 16560 w 21600"/>
                <a:gd name="T42" fmla="*/ 13685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600">
                  <a:moveTo>
                    <a:pt x="10860" y="2187"/>
                  </a:moveTo>
                  <a:cubicBezTo>
                    <a:pt x="10451" y="1746"/>
                    <a:pt x="9529" y="1018"/>
                    <a:pt x="9015" y="730"/>
                  </a:cubicBezTo>
                  <a:cubicBezTo>
                    <a:pt x="7865" y="152"/>
                    <a:pt x="6685" y="0"/>
                    <a:pt x="5415" y="0"/>
                  </a:cubicBezTo>
                  <a:cubicBezTo>
                    <a:pt x="4175" y="152"/>
                    <a:pt x="2995" y="575"/>
                    <a:pt x="1967" y="1305"/>
                  </a:cubicBezTo>
                  <a:cubicBezTo>
                    <a:pt x="1150" y="2187"/>
                    <a:pt x="575" y="3222"/>
                    <a:pt x="242" y="4220"/>
                  </a:cubicBezTo>
                  <a:cubicBezTo>
                    <a:pt x="0" y="5410"/>
                    <a:pt x="242" y="6560"/>
                    <a:pt x="575" y="7597"/>
                  </a:cubicBezTo>
                  <a:lnTo>
                    <a:pt x="10860" y="21600"/>
                  </a:lnTo>
                  <a:lnTo>
                    <a:pt x="20995" y="7597"/>
                  </a:lnTo>
                  <a:cubicBezTo>
                    <a:pt x="21480" y="6560"/>
                    <a:pt x="21600" y="5410"/>
                    <a:pt x="21480" y="4220"/>
                  </a:cubicBezTo>
                  <a:cubicBezTo>
                    <a:pt x="21115" y="3222"/>
                    <a:pt x="20420" y="2187"/>
                    <a:pt x="19632" y="1305"/>
                  </a:cubicBezTo>
                  <a:cubicBezTo>
                    <a:pt x="18575" y="575"/>
                    <a:pt x="17425" y="152"/>
                    <a:pt x="16275" y="0"/>
                  </a:cubicBezTo>
                  <a:cubicBezTo>
                    <a:pt x="15005" y="0"/>
                    <a:pt x="13735" y="152"/>
                    <a:pt x="12705" y="730"/>
                  </a:cubicBezTo>
                  <a:cubicBezTo>
                    <a:pt x="12176" y="1018"/>
                    <a:pt x="11254" y="1746"/>
                    <a:pt x="10860" y="218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2" name="AutoShape 13"/>
            <p:cNvSpPr>
              <a:spLocks noChangeArrowheads="1"/>
            </p:cNvSpPr>
            <p:nvPr/>
          </p:nvSpPr>
          <p:spPr bwMode="auto">
            <a:xfrm>
              <a:off x="450" y="780"/>
              <a:ext cx="180" cy="312"/>
            </a:xfrm>
            <a:prstGeom prst="flowChartExtra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4040" name="Rectangle 14"/>
          <p:cNvSpPr>
            <a:spLocks noChangeArrowheads="1"/>
          </p:cNvSpPr>
          <p:nvPr/>
        </p:nvSpPr>
        <p:spPr bwMode="auto">
          <a:xfrm>
            <a:off x="4578350" y="2873375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41" name="Rectangle 15"/>
          <p:cNvSpPr>
            <a:spLocks noChangeArrowheads="1"/>
          </p:cNvSpPr>
          <p:nvPr/>
        </p:nvSpPr>
        <p:spPr bwMode="auto">
          <a:xfrm>
            <a:off x="4578350" y="3567113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42" name="Rectangle 16"/>
          <p:cNvSpPr>
            <a:spLocks noChangeArrowheads="1"/>
          </p:cNvSpPr>
          <p:nvPr/>
        </p:nvSpPr>
        <p:spPr bwMode="auto">
          <a:xfrm>
            <a:off x="4578350" y="4259263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43" name="Rectangle 17"/>
          <p:cNvSpPr>
            <a:spLocks noChangeArrowheads="1"/>
          </p:cNvSpPr>
          <p:nvPr/>
        </p:nvSpPr>
        <p:spPr bwMode="auto">
          <a:xfrm>
            <a:off x="4578350" y="4953000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44" name="Rectangle 18"/>
          <p:cNvSpPr>
            <a:spLocks noChangeArrowheads="1"/>
          </p:cNvSpPr>
          <p:nvPr/>
        </p:nvSpPr>
        <p:spPr bwMode="auto">
          <a:xfrm>
            <a:off x="5607050" y="2873375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45" name="Rectangle 19"/>
          <p:cNvSpPr>
            <a:spLocks noChangeArrowheads="1"/>
          </p:cNvSpPr>
          <p:nvPr/>
        </p:nvSpPr>
        <p:spPr bwMode="auto">
          <a:xfrm>
            <a:off x="5607050" y="3567113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46" name="Rectangle 20"/>
          <p:cNvSpPr>
            <a:spLocks noChangeArrowheads="1"/>
          </p:cNvSpPr>
          <p:nvPr/>
        </p:nvSpPr>
        <p:spPr bwMode="auto">
          <a:xfrm>
            <a:off x="5607050" y="4259263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47" name="Rectangle 21"/>
          <p:cNvSpPr>
            <a:spLocks noChangeArrowheads="1"/>
          </p:cNvSpPr>
          <p:nvPr/>
        </p:nvSpPr>
        <p:spPr bwMode="auto">
          <a:xfrm>
            <a:off x="5607050" y="4953000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48" name="Rectangle 22"/>
          <p:cNvSpPr>
            <a:spLocks noChangeArrowheads="1"/>
          </p:cNvSpPr>
          <p:nvPr/>
        </p:nvSpPr>
        <p:spPr bwMode="auto">
          <a:xfrm>
            <a:off x="6635750" y="2873375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49" name="Rectangle 23"/>
          <p:cNvSpPr>
            <a:spLocks noChangeArrowheads="1"/>
          </p:cNvSpPr>
          <p:nvPr/>
        </p:nvSpPr>
        <p:spPr bwMode="auto">
          <a:xfrm>
            <a:off x="6635750" y="3567113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50" name="Rectangle 24"/>
          <p:cNvSpPr>
            <a:spLocks noChangeArrowheads="1"/>
          </p:cNvSpPr>
          <p:nvPr/>
        </p:nvSpPr>
        <p:spPr bwMode="auto">
          <a:xfrm>
            <a:off x="6635750" y="4259263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51" name="Rectangle 25"/>
          <p:cNvSpPr>
            <a:spLocks noChangeArrowheads="1"/>
          </p:cNvSpPr>
          <p:nvPr/>
        </p:nvSpPr>
        <p:spPr bwMode="auto">
          <a:xfrm>
            <a:off x="6635750" y="4953000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52" name="Rectangle 26"/>
          <p:cNvSpPr>
            <a:spLocks noChangeArrowheads="1"/>
          </p:cNvSpPr>
          <p:nvPr/>
        </p:nvSpPr>
        <p:spPr bwMode="auto">
          <a:xfrm>
            <a:off x="7664450" y="2873375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53" name="Rectangle 27"/>
          <p:cNvSpPr>
            <a:spLocks noChangeArrowheads="1"/>
          </p:cNvSpPr>
          <p:nvPr/>
        </p:nvSpPr>
        <p:spPr bwMode="auto">
          <a:xfrm>
            <a:off x="7664450" y="3567113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54" name="Rectangle 28"/>
          <p:cNvSpPr>
            <a:spLocks noChangeArrowheads="1"/>
          </p:cNvSpPr>
          <p:nvPr/>
        </p:nvSpPr>
        <p:spPr bwMode="auto">
          <a:xfrm>
            <a:off x="7664450" y="4259263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55" name="Rectangle 29"/>
          <p:cNvSpPr>
            <a:spLocks noChangeArrowheads="1"/>
          </p:cNvSpPr>
          <p:nvPr/>
        </p:nvSpPr>
        <p:spPr bwMode="auto">
          <a:xfrm>
            <a:off x="7664450" y="4953000"/>
            <a:ext cx="685800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44056" name="Group 30"/>
          <p:cNvGrpSpPr>
            <a:grpSpLocks/>
          </p:cNvGrpSpPr>
          <p:nvPr/>
        </p:nvGrpSpPr>
        <p:grpSpPr bwMode="auto">
          <a:xfrm>
            <a:off x="3886200" y="2568575"/>
            <a:ext cx="685800" cy="2576513"/>
            <a:chOff x="0" y="0"/>
            <a:chExt cx="1080" cy="4056"/>
          </a:xfrm>
        </p:grpSpPr>
        <p:sp>
          <p:nvSpPr>
            <p:cNvPr id="44057" name="Text Box 31"/>
            <p:cNvSpPr txBox="1"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just">
                <a:lnSpc>
                  <a:spcPct val="216000"/>
                </a:lnSpc>
              </a:pPr>
              <a:r>
                <a:rPr lang="zh-CN" altLang="en-US" sz="2200">
                  <a:latin typeface="Times New Roman" pitchFamily="18" charset="0"/>
                  <a:ea typeface="宋体" pitchFamily="2" charset="-122"/>
                </a:rPr>
                <a:t>A</a:t>
              </a:r>
            </a:p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58" name="Text Box 32"/>
            <p:cNvSpPr txBox="1"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just">
                <a:lnSpc>
                  <a:spcPct val="216000"/>
                </a:lnSpc>
              </a:pPr>
              <a:r>
                <a:rPr lang="zh-CN" altLang="en-US" sz="2200">
                  <a:latin typeface="Times New Roman" pitchFamily="18" charset="0"/>
                  <a:ea typeface="宋体" pitchFamily="2" charset="-122"/>
                </a:rPr>
                <a:t>K</a:t>
              </a:r>
            </a:p>
            <a:p>
              <a:pPr algn="just">
                <a:lnSpc>
                  <a:spcPct val="216000"/>
                </a:lnSpc>
              </a:pPr>
              <a:endParaRPr lang="zh-CN" altLang="en-US" sz="2200">
                <a:latin typeface="Times New Roman" pitchFamily="18" charset="0"/>
                <a:ea typeface="宋体" pitchFamily="2" charset="-122"/>
              </a:endParaRPr>
            </a:p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59" name="Text Box 33"/>
            <p:cNvSpPr txBox="1"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just">
                <a:lnSpc>
                  <a:spcPct val="216000"/>
                </a:lnSpc>
              </a:pPr>
              <a:r>
                <a:rPr lang="zh-CN" altLang="en-US" sz="2200">
                  <a:latin typeface="Times New Roman" pitchFamily="18" charset="0"/>
                  <a:ea typeface="宋体" pitchFamily="2" charset="-122"/>
                </a:rPr>
                <a:t>Q</a:t>
              </a:r>
            </a:p>
            <a:p>
              <a:pPr algn="just">
                <a:lnSpc>
                  <a:spcPct val="216000"/>
                </a:lnSpc>
              </a:pPr>
              <a:endParaRPr lang="zh-CN" altLang="en-US" sz="2200">
                <a:latin typeface="Times New Roman" pitchFamily="18" charset="0"/>
                <a:ea typeface="宋体" pitchFamily="2" charset="-122"/>
              </a:endParaRPr>
            </a:p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60" name="Text Box 34"/>
            <p:cNvSpPr txBox="1"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just">
                <a:lnSpc>
                  <a:spcPct val="216000"/>
                </a:lnSpc>
              </a:pPr>
              <a:r>
                <a:rPr lang="zh-CN" altLang="en-US" sz="2200">
                  <a:latin typeface="Times New Roman" pitchFamily="18" charset="0"/>
                  <a:ea typeface="宋体" pitchFamily="2" charset="-122"/>
                </a:rPr>
                <a:t>J</a:t>
              </a:r>
            </a:p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35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4592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57200" y="30162"/>
            <a:ext cx="8229600" cy="731838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聚类分析原理介绍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0225" y="1102397"/>
            <a:ext cx="4402138" cy="4525962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分成四组</a:t>
            </a:r>
          </a:p>
          <a:p>
            <a:pPr eaLnBrk="1" hangingPunct="1"/>
            <a:r>
              <a:rPr lang="zh-CN" altLang="zh-CN" dirty="0" smtClean="0">
                <a:ea typeface="宋体" pitchFamily="2" charset="-122"/>
              </a:rPr>
              <a:t>每组里</a:t>
            </a:r>
            <a:r>
              <a:rPr lang="zh-CN" altLang="zh-CN" dirty="0" smtClean="0">
                <a:solidFill>
                  <a:schemeClr val="folHlink"/>
                </a:solidFill>
                <a:ea typeface="宋体" pitchFamily="2" charset="-122"/>
              </a:rPr>
              <a:t>花色相同</a:t>
            </a:r>
          </a:p>
          <a:p>
            <a:pPr eaLnBrk="1" hangingPunct="1"/>
            <a:r>
              <a:rPr lang="zh-CN" altLang="zh-CN" dirty="0" smtClean="0">
                <a:ea typeface="宋体" pitchFamily="2" charset="-122"/>
              </a:rPr>
              <a:t>组与组之间花色相异</a:t>
            </a:r>
          </a:p>
        </p:txBody>
      </p:sp>
      <p:grpSp>
        <p:nvGrpSpPr>
          <p:cNvPr id="45060" name="Group 4"/>
          <p:cNvGrpSpPr>
            <a:grpSpLocks/>
          </p:cNvGrpSpPr>
          <p:nvPr/>
        </p:nvGrpSpPr>
        <p:grpSpPr bwMode="auto">
          <a:xfrm>
            <a:off x="4630738" y="2870200"/>
            <a:ext cx="685800" cy="2574925"/>
            <a:chOff x="0" y="0"/>
            <a:chExt cx="1080" cy="4056"/>
          </a:xfrm>
        </p:grpSpPr>
        <p:sp>
          <p:nvSpPr>
            <p:cNvPr id="4509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98" name="Rectangle 6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99" name="Rectangle 7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100" name="Rectangle 8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5061" name="Group 9"/>
          <p:cNvGrpSpPr>
            <a:grpSpLocks/>
          </p:cNvGrpSpPr>
          <p:nvPr/>
        </p:nvGrpSpPr>
        <p:grpSpPr bwMode="auto">
          <a:xfrm>
            <a:off x="5659438" y="2870200"/>
            <a:ext cx="685800" cy="2574925"/>
            <a:chOff x="0" y="0"/>
            <a:chExt cx="1080" cy="4056"/>
          </a:xfrm>
        </p:grpSpPr>
        <p:sp>
          <p:nvSpPr>
            <p:cNvPr id="45093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94" name="Rectangle 11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95" name="Rectangle 12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96" name="Rectangle 13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5062" name="Group 14"/>
          <p:cNvGrpSpPr>
            <a:grpSpLocks/>
          </p:cNvGrpSpPr>
          <p:nvPr/>
        </p:nvGrpSpPr>
        <p:grpSpPr bwMode="auto">
          <a:xfrm>
            <a:off x="6688138" y="2870200"/>
            <a:ext cx="685800" cy="2574925"/>
            <a:chOff x="0" y="0"/>
            <a:chExt cx="1080" cy="4056"/>
          </a:xfrm>
        </p:grpSpPr>
        <p:sp>
          <p:nvSpPr>
            <p:cNvPr id="45089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90" name="Rectangle 16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91" name="Rectangle 17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92" name="Rectangle 18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5063" name="Group 19"/>
          <p:cNvGrpSpPr>
            <a:grpSpLocks/>
          </p:cNvGrpSpPr>
          <p:nvPr/>
        </p:nvGrpSpPr>
        <p:grpSpPr bwMode="auto">
          <a:xfrm>
            <a:off x="7716838" y="2870200"/>
            <a:ext cx="685800" cy="2574925"/>
            <a:chOff x="0" y="0"/>
            <a:chExt cx="1080" cy="4056"/>
          </a:xfrm>
        </p:grpSpPr>
        <p:sp>
          <p:nvSpPr>
            <p:cNvPr id="45085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86" name="Rectangle 21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87" name="Rectangle 22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88" name="Rectangle 23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5064" name="Group 24"/>
          <p:cNvGrpSpPr>
            <a:grpSpLocks/>
          </p:cNvGrpSpPr>
          <p:nvPr/>
        </p:nvGrpSpPr>
        <p:grpSpPr bwMode="auto">
          <a:xfrm>
            <a:off x="3938588" y="1978025"/>
            <a:ext cx="4535487" cy="3467100"/>
            <a:chOff x="0" y="0"/>
            <a:chExt cx="2857" cy="2184"/>
          </a:xfrm>
        </p:grpSpPr>
        <p:sp>
          <p:nvSpPr>
            <p:cNvPr id="45066" name="AutoShape 25"/>
            <p:cNvSpPr>
              <a:spLocks/>
            </p:cNvSpPr>
            <p:nvPr/>
          </p:nvSpPr>
          <p:spPr bwMode="auto">
            <a:xfrm>
              <a:off x="2380" y="63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5040 w 21600"/>
                <a:gd name="T40" fmla="*/ 2285 h 21600"/>
                <a:gd name="T41" fmla="*/ 16560 w 21600"/>
                <a:gd name="T42" fmla="*/ 13708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600">
                  <a:moveTo>
                    <a:pt x="10860" y="2187"/>
                  </a:moveTo>
                  <a:cubicBezTo>
                    <a:pt x="10451" y="1746"/>
                    <a:pt x="9529" y="1018"/>
                    <a:pt x="9015" y="730"/>
                  </a:cubicBezTo>
                  <a:cubicBezTo>
                    <a:pt x="7865" y="152"/>
                    <a:pt x="6685" y="0"/>
                    <a:pt x="5415" y="0"/>
                  </a:cubicBezTo>
                  <a:cubicBezTo>
                    <a:pt x="4175" y="152"/>
                    <a:pt x="2995" y="575"/>
                    <a:pt x="1967" y="1305"/>
                  </a:cubicBezTo>
                  <a:cubicBezTo>
                    <a:pt x="1150" y="2187"/>
                    <a:pt x="575" y="3222"/>
                    <a:pt x="242" y="4220"/>
                  </a:cubicBezTo>
                  <a:cubicBezTo>
                    <a:pt x="0" y="5410"/>
                    <a:pt x="242" y="6560"/>
                    <a:pt x="575" y="7597"/>
                  </a:cubicBezTo>
                  <a:lnTo>
                    <a:pt x="10860" y="21600"/>
                  </a:lnTo>
                  <a:lnTo>
                    <a:pt x="20995" y="7597"/>
                  </a:lnTo>
                  <a:cubicBezTo>
                    <a:pt x="21480" y="6560"/>
                    <a:pt x="21600" y="5410"/>
                    <a:pt x="21480" y="4220"/>
                  </a:cubicBezTo>
                  <a:cubicBezTo>
                    <a:pt x="21115" y="3222"/>
                    <a:pt x="20420" y="2187"/>
                    <a:pt x="19632" y="1305"/>
                  </a:cubicBezTo>
                  <a:cubicBezTo>
                    <a:pt x="18575" y="575"/>
                    <a:pt x="17425" y="152"/>
                    <a:pt x="16275" y="0"/>
                  </a:cubicBezTo>
                  <a:cubicBezTo>
                    <a:pt x="15005" y="0"/>
                    <a:pt x="13735" y="152"/>
                    <a:pt x="12705" y="730"/>
                  </a:cubicBezTo>
                  <a:cubicBezTo>
                    <a:pt x="12176" y="1018"/>
                    <a:pt x="11254" y="1746"/>
                    <a:pt x="10860" y="218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067" name="Group 26"/>
            <p:cNvGrpSpPr>
              <a:grpSpLocks/>
            </p:cNvGrpSpPr>
            <p:nvPr/>
          </p:nvGrpSpPr>
          <p:grpSpPr bwMode="auto">
            <a:xfrm>
              <a:off x="1131" y="0"/>
              <a:ext cx="385" cy="375"/>
              <a:chOff x="0" y="0"/>
              <a:chExt cx="962" cy="937"/>
            </a:xfrm>
          </p:grpSpPr>
          <p:sp>
            <p:nvSpPr>
              <p:cNvPr id="45081" name="Oval 27"/>
              <p:cNvSpPr>
                <a:spLocks noChangeArrowheads="1"/>
              </p:cNvSpPr>
              <p:nvPr/>
            </p:nvSpPr>
            <p:spPr bwMode="auto">
              <a:xfrm>
                <a:off x="181" y="0"/>
                <a:ext cx="541" cy="46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5082" name="Oval 28"/>
              <p:cNvSpPr>
                <a:spLocks noChangeArrowheads="1"/>
              </p:cNvSpPr>
              <p:nvPr/>
            </p:nvSpPr>
            <p:spPr bwMode="auto">
              <a:xfrm>
                <a:off x="421" y="312"/>
                <a:ext cx="541" cy="46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5083" name="Oval 29"/>
              <p:cNvSpPr>
                <a:spLocks noChangeArrowheads="1"/>
              </p:cNvSpPr>
              <p:nvPr/>
            </p:nvSpPr>
            <p:spPr bwMode="auto">
              <a:xfrm>
                <a:off x="0" y="312"/>
                <a:ext cx="541" cy="46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5084" name="AutoShape 30"/>
              <p:cNvSpPr>
                <a:spLocks noChangeArrowheads="1"/>
              </p:cNvSpPr>
              <p:nvPr/>
            </p:nvSpPr>
            <p:spPr bwMode="auto">
              <a:xfrm>
                <a:off x="391" y="625"/>
                <a:ext cx="180" cy="312"/>
              </a:xfrm>
              <a:prstGeom prst="flowChartExtra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5068" name="AutoShape 31"/>
            <p:cNvSpPr>
              <a:spLocks noChangeArrowheads="1"/>
            </p:cNvSpPr>
            <p:nvPr/>
          </p:nvSpPr>
          <p:spPr bwMode="auto">
            <a:xfrm>
              <a:off x="1732" y="0"/>
              <a:ext cx="360" cy="375"/>
            </a:xfrm>
            <a:prstGeom prst="flowChartDecision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45069" name="Group 32"/>
            <p:cNvGrpSpPr>
              <a:grpSpLocks/>
            </p:cNvGrpSpPr>
            <p:nvPr/>
          </p:nvGrpSpPr>
          <p:grpSpPr bwMode="auto">
            <a:xfrm>
              <a:off x="508" y="0"/>
              <a:ext cx="360" cy="375"/>
              <a:chOff x="0" y="0"/>
              <a:chExt cx="1080" cy="1092"/>
            </a:xfrm>
          </p:grpSpPr>
          <p:sp>
            <p:nvSpPr>
              <p:cNvPr id="45079" name="AutoShape 33"/>
              <p:cNvSpPr>
                <a:spLocks/>
              </p:cNvSpPr>
              <p:nvPr/>
            </p:nvSpPr>
            <p:spPr bwMode="auto">
              <a:xfrm rot="10800000">
                <a:off x="0" y="0"/>
                <a:ext cx="1080" cy="9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5040 w 21600"/>
                  <a:gd name="T40" fmla="*/ 2285 h 21600"/>
                  <a:gd name="T41" fmla="*/ 16560 w 21600"/>
                  <a:gd name="T42" fmla="*/ 13685 h 2160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600" h="21600">
                    <a:moveTo>
                      <a:pt x="10860" y="2187"/>
                    </a:moveTo>
                    <a:cubicBezTo>
                      <a:pt x="10451" y="1746"/>
                      <a:pt x="9529" y="1018"/>
                      <a:pt x="9015" y="730"/>
                    </a:cubicBezTo>
                    <a:cubicBezTo>
                      <a:pt x="7865" y="152"/>
                      <a:pt x="6685" y="0"/>
                      <a:pt x="5415" y="0"/>
                    </a:cubicBezTo>
                    <a:cubicBezTo>
                      <a:pt x="4175" y="152"/>
                      <a:pt x="2995" y="575"/>
                      <a:pt x="1967" y="1305"/>
                    </a:cubicBezTo>
                    <a:cubicBezTo>
                      <a:pt x="1150" y="2187"/>
                      <a:pt x="575" y="3222"/>
                      <a:pt x="242" y="4220"/>
                    </a:cubicBezTo>
                    <a:cubicBezTo>
                      <a:pt x="0" y="5410"/>
                      <a:pt x="242" y="6560"/>
                      <a:pt x="575" y="7597"/>
                    </a:cubicBezTo>
                    <a:lnTo>
                      <a:pt x="10860" y="21600"/>
                    </a:lnTo>
                    <a:lnTo>
                      <a:pt x="20995" y="7597"/>
                    </a:lnTo>
                    <a:cubicBezTo>
                      <a:pt x="21480" y="6560"/>
                      <a:pt x="21600" y="5410"/>
                      <a:pt x="21480" y="4220"/>
                    </a:cubicBezTo>
                    <a:cubicBezTo>
                      <a:pt x="21115" y="3222"/>
                      <a:pt x="20420" y="2187"/>
                      <a:pt x="19632" y="1305"/>
                    </a:cubicBezTo>
                    <a:cubicBezTo>
                      <a:pt x="18575" y="575"/>
                      <a:pt x="17425" y="152"/>
                      <a:pt x="16275" y="0"/>
                    </a:cubicBezTo>
                    <a:cubicBezTo>
                      <a:pt x="15005" y="0"/>
                      <a:pt x="13735" y="152"/>
                      <a:pt x="12705" y="730"/>
                    </a:cubicBezTo>
                    <a:cubicBezTo>
                      <a:pt x="12176" y="1018"/>
                      <a:pt x="11254" y="1746"/>
                      <a:pt x="10860" y="21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80" name="AutoShape 34"/>
              <p:cNvSpPr>
                <a:spLocks noChangeArrowheads="1"/>
              </p:cNvSpPr>
              <p:nvPr/>
            </p:nvSpPr>
            <p:spPr bwMode="auto">
              <a:xfrm>
                <a:off x="450" y="780"/>
                <a:ext cx="180" cy="312"/>
              </a:xfrm>
              <a:prstGeom prst="flowChartExtra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45070" name="Group 35"/>
            <p:cNvGrpSpPr>
              <a:grpSpLocks/>
            </p:cNvGrpSpPr>
            <p:nvPr/>
          </p:nvGrpSpPr>
          <p:grpSpPr bwMode="auto">
            <a:xfrm>
              <a:off x="0" y="370"/>
              <a:ext cx="432" cy="1623"/>
              <a:chOff x="0" y="0"/>
              <a:chExt cx="1080" cy="4056"/>
            </a:xfrm>
          </p:grpSpPr>
          <p:sp>
            <p:nvSpPr>
              <p:cNvPr id="45075" name="Text Box 36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080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>
                  <a:lnSpc>
                    <a:spcPct val="216000"/>
                  </a:lnSpc>
                </a:pPr>
                <a:r>
                  <a:rPr lang="zh-CN" altLang="en-US" sz="2200">
                    <a:latin typeface="Times New Roman" pitchFamily="18" charset="0"/>
                    <a:ea typeface="宋体" pitchFamily="2" charset="-122"/>
                  </a:rPr>
                  <a:t>A</a:t>
                </a:r>
              </a:p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5076" name="Text Box 37"/>
              <p:cNvSpPr txBox="1">
                <a:spLocks noChangeArrowheads="1"/>
              </p:cNvSpPr>
              <p:nvPr/>
            </p:nvSpPr>
            <p:spPr bwMode="auto">
              <a:xfrm>
                <a:off x="0" y="1092"/>
                <a:ext cx="1080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>
                  <a:lnSpc>
                    <a:spcPct val="216000"/>
                  </a:lnSpc>
                </a:pPr>
                <a:r>
                  <a:rPr lang="zh-CN" altLang="en-US" sz="2200">
                    <a:latin typeface="Times New Roman" pitchFamily="18" charset="0"/>
                    <a:ea typeface="宋体" pitchFamily="2" charset="-122"/>
                  </a:rPr>
                  <a:t>K</a:t>
                </a:r>
              </a:p>
              <a:p>
                <a:pPr algn="just">
                  <a:lnSpc>
                    <a:spcPct val="216000"/>
                  </a:lnSpc>
                </a:pPr>
                <a:endParaRPr lang="zh-CN" altLang="en-US" sz="2200">
                  <a:latin typeface="Times New Roman" pitchFamily="18" charset="0"/>
                  <a:ea typeface="宋体" pitchFamily="2" charset="-122"/>
                </a:endParaRPr>
              </a:p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5077" name="Text Box 38"/>
              <p:cNvSpPr txBox="1">
                <a:spLocks noChangeArrowheads="1"/>
              </p:cNvSpPr>
              <p:nvPr/>
            </p:nvSpPr>
            <p:spPr bwMode="auto">
              <a:xfrm>
                <a:off x="0" y="2184"/>
                <a:ext cx="1080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>
                  <a:lnSpc>
                    <a:spcPct val="216000"/>
                  </a:lnSpc>
                </a:pPr>
                <a:r>
                  <a:rPr lang="zh-CN" altLang="en-US" sz="2200">
                    <a:latin typeface="Times New Roman" pitchFamily="18" charset="0"/>
                    <a:ea typeface="宋体" pitchFamily="2" charset="-122"/>
                  </a:rPr>
                  <a:t>Q</a:t>
                </a:r>
              </a:p>
              <a:p>
                <a:pPr algn="just">
                  <a:lnSpc>
                    <a:spcPct val="216000"/>
                  </a:lnSpc>
                </a:pPr>
                <a:endParaRPr lang="zh-CN" altLang="en-US" sz="2200">
                  <a:latin typeface="Times New Roman" pitchFamily="18" charset="0"/>
                  <a:ea typeface="宋体" pitchFamily="2" charset="-122"/>
                </a:endParaRPr>
              </a:p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5078" name="Text Box 39"/>
              <p:cNvSpPr txBox="1">
                <a:spLocks noChangeArrowheads="1"/>
              </p:cNvSpPr>
              <p:nvPr/>
            </p:nvSpPr>
            <p:spPr bwMode="auto">
              <a:xfrm>
                <a:off x="0" y="3276"/>
                <a:ext cx="1080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>
                  <a:lnSpc>
                    <a:spcPct val="216000"/>
                  </a:lnSpc>
                </a:pPr>
                <a:r>
                  <a:rPr lang="zh-CN" altLang="en-US" sz="2200">
                    <a:latin typeface="Times New Roman" pitchFamily="18" charset="0"/>
                    <a:ea typeface="宋体" pitchFamily="2" charset="-122"/>
                  </a:rPr>
                  <a:t>J</a:t>
                </a:r>
              </a:p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5071" name="Rectangle 40"/>
            <p:cNvSpPr>
              <a:spLocks noChangeArrowheads="1"/>
            </p:cNvSpPr>
            <p:nvPr/>
          </p:nvSpPr>
          <p:spPr bwMode="auto">
            <a:xfrm>
              <a:off x="408" y="551"/>
              <a:ext cx="499" cy="16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72" name="Rectangle 41"/>
            <p:cNvSpPr>
              <a:spLocks noChangeArrowheads="1"/>
            </p:cNvSpPr>
            <p:nvPr/>
          </p:nvSpPr>
          <p:spPr bwMode="auto">
            <a:xfrm>
              <a:off x="1043" y="551"/>
              <a:ext cx="499" cy="16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73" name="Rectangle 42"/>
            <p:cNvSpPr>
              <a:spLocks noChangeArrowheads="1"/>
            </p:cNvSpPr>
            <p:nvPr/>
          </p:nvSpPr>
          <p:spPr bwMode="auto">
            <a:xfrm>
              <a:off x="1723" y="551"/>
              <a:ext cx="499" cy="16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074" name="Rectangle 43"/>
            <p:cNvSpPr>
              <a:spLocks noChangeArrowheads="1"/>
            </p:cNvSpPr>
            <p:nvPr/>
          </p:nvSpPr>
          <p:spPr bwMode="auto">
            <a:xfrm>
              <a:off x="2358" y="551"/>
              <a:ext cx="499" cy="16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5065" name="Text Box 44"/>
          <p:cNvSpPr txBox="1">
            <a:spLocks noChangeArrowheads="1"/>
          </p:cNvSpPr>
          <p:nvPr/>
        </p:nvSpPr>
        <p:spPr bwMode="auto">
          <a:xfrm>
            <a:off x="3505200" y="5734050"/>
            <a:ext cx="529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>
                <a:ea typeface="宋体" pitchFamily="2" charset="-122"/>
              </a:rPr>
              <a:t>花色相同的牌为一副</a:t>
            </a:r>
          </a:p>
        </p:txBody>
      </p:sp>
      <p:sp>
        <p:nvSpPr>
          <p:cNvPr id="45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7893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57200" y="76200"/>
            <a:ext cx="8229600" cy="655638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聚类分析原理介绍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8475" y="1112837"/>
            <a:ext cx="4040188" cy="4525963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分成四组</a:t>
            </a:r>
          </a:p>
          <a:p>
            <a:pPr eaLnBrk="1" hangingPunct="1"/>
            <a:r>
              <a:rPr lang="zh-CN" altLang="zh-CN" dirty="0" smtClean="0">
                <a:solidFill>
                  <a:schemeClr val="folHlink"/>
                </a:solidFill>
                <a:ea typeface="宋体" pitchFamily="2" charset="-122"/>
              </a:rPr>
              <a:t>符号相同</a:t>
            </a:r>
            <a:r>
              <a:rPr lang="zh-CN" altLang="zh-CN" dirty="0" smtClean="0">
                <a:ea typeface="宋体" pitchFamily="2" charset="-122"/>
              </a:rPr>
              <a:t>的牌为一组</a:t>
            </a:r>
          </a:p>
        </p:txBody>
      </p:sp>
      <p:grpSp>
        <p:nvGrpSpPr>
          <p:cNvPr id="46084" name="Group 4"/>
          <p:cNvGrpSpPr>
            <a:grpSpLocks/>
          </p:cNvGrpSpPr>
          <p:nvPr/>
        </p:nvGrpSpPr>
        <p:grpSpPr bwMode="auto">
          <a:xfrm>
            <a:off x="4654550" y="2851150"/>
            <a:ext cx="685800" cy="2574925"/>
            <a:chOff x="0" y="0"/>
            <a:chExt cx="1080" cy="4056"/>
          </a:xfrm>
        </p:grpSpPr>
        <p:sp>
          <p:nvSpPr>
            <p:cNvPr id="46120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21" name="Rectangle 6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22" name="Rectangle 7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23" name="Rectangle 8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6085" name="Group 9"/>
          <p:cNvGrpSpPr>
            <a:grpSpLocks/>
          </p:cNvGrpSpPr>
          <p:nvPr/>
        </p:nvGrpSpPr>
        <p:grpSpPr bwMode="auto">
          <a:xfrm>
            <a:off x="5683250" y="2851150"/>
            <a:ext cx="685800" cy="2574925"/>
            <a:chOff x="0" y="0"/>
            <a:chExt cx="1080" cy="4056"/>
          </a:xfrm>
        </p:grpSpPr>
        <p:sp>
          <p:nvSpPr>
            <p:cNvPr id="46116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7" name="Rectangle 11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8" name="Rectangle 12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9" name="Rectangle 13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6086" name="Group 14"/>
          <p:cNvGrpSpPr>
            <a:grpSpLocks/>
          </p:cNvGrpSpPr>
          <p:nvPr/>
        </p:nvGrpSpPr>
        <p:grpSpPr bwMode="auto">
          <a:xfrm>
            <a:off x="6711950" y="2851150"/>
            <a:ext cx="685800" cy="2574925"/>
            <a:chOff x="0" y="0"/>
            <a:chExt cx="1080" cy="4056"/>
          </a:xfrm>
        </p:grpSpPr>
        <p:sp>
          <p:nvSpPr>
            <p:cNvPr id="46112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3" name="Rectangle 16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4" name="Rectangle 17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5" name="Rectangle 18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6087" name="Group 19"/>
          <p:cNvGrpSpPr>
            <a:grpSpLocks/>
          </p:cNvGrpSpPr>
          <p:nvPr/>
        </p:nvGrpSpPr>
        <p:grpSpPr bwMode="auto">
          <a:xfrm>
            <a:off x="7740650" y="2851150"/>
            <a:ext cx="685800" cy="2574925"/>
            <a:chOff x="0" y="0"/>
            <a:chExt cx="1080" cy="4056"/>
          </a:xfrm>
        </p:grpSpPr>
        <p:sp>
          <p:nvSpPr>
            <p:cNvPr id="46108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09" name="Rectangle 21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0" name="Rectangle 22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1" name="Rectangle 23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6088" name="Rectangle 24"/>
          <p:cNvSpPr>
            <a:spLocks noChangeArrowheads="1"/>
          </p:cNvSpPr>
          <p:nvPr/>
        </p:nvSpPr>
        <p:spPr bwMode="auto">
          <a:xfrm>
            <a:off x="4610100" y="3481388"/>
            <a:ext cx="3816350" cy="5762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46089" name="AutoShape 25"/>
          <p:cNvSpPr>
            <a:spLocks/>
          </p:cNvSpPr>
          <p:nvPr/>
        </p:nvSpPr>
        <p:spPr bwMode="auto">
          <a:xfrm>
            <a:off x="7740650" y="2058988"/>
            <a:ext cx="571500" cy="495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0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5037 w 21600"/>
              <a:gd name="T40" fmla="*/ 2277 h 21600"/>
              <a:gd name="T41" fmla="*/ 16557 w 21600"/>
              <a:gd name="T42" fmla="*/ 13677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6090" name="Group 26"/>
          <p:cNvGrpSpPr>
            <a:grpSpLocks/>
          </p:cNvGrpSpPr>
          <p:nvPr/>
        </p:nvGrpSpPr>
        <p:grpSpPr bwMode="auto">
          <a:xfrm>
            <a:off x="5757862" y="1958975"/>
            <a:ext cx="611188" cy="595313"/>
            <a:chOff x="0" y="0"/>
            <a:chExt cx="962" cy="937"/>
          </a:xfrm>
        </p:grpSpPr>
        <p:sp>
          <p:nvSpPr>
            <p:cNvPr id="46104" name="Oval 27"/>
            <p:cNvSpPr>
              <a:spLocks noChangeArrowheads="1"/>
            </p:cNvSpPr>
            <p:nvPr/>
          </p:nvSpPr>
          <p:spPr bwMode="auto">
            <a:xfrm>
              <a:off x="181" y="0"/>
              <a:ext cx="541" cy="4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05" name="Oval 28"/>
            <p:cNvSpPr>
              <a:spLocks noChangeArrowheads="1"/>
            </p:cNvSpPr>
            <p:nvPr/>
          </p:nvSpPr>
          <p:spPr bwMode="auto">
            <a:xfrm>
              <a:off x="421" y="312"/>
              <a:ext cx="541" cy="4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06" name="Oval 29"/>
            <p:cNvSpPr>
              <a:spLocks noChangeArrowheads="1"/>
            </p:cNvSpPr>
            <p:nvPr/>
          </p:nvSpPr>
          <p:spPr bwMode="auto">
            <a:xfrm>
              <a:off x="0" y="312"/>
              <a:ext cx="541" cy="4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07" name="AutoShape 30"/>
            <p:cNvSpPr>
              <a:spLocks noChangeArrowheads="1"/>
            </p:cNvSpPr>
            <p:nvPr/>
          </p:nvSpPr>
          <p:spPr bwMode="auto">
            <a:xfrm>
              <a:off x="391" y="625"/>
              <a:ext cx="180" cy="312"/>
            </a:xfrm>
            <a:prstGeom prst="flowChartExtra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6091" name="AutoShape 31"/>
          <p:cNvSpPr>
            <a:spLocks noChangeArrowheads="1"/>
          </p:cNvSpPr>
          <p:nvPr/>
        </p:nvSpPr>
        <p:spPr bwMode="auto">
          <a:xfrm>
            <a:off x="6711950" y="1958975"/>
            <a:ext cx="571500" cy="595313"/>
          </a:xfrm>
          <a:prstGeom prst="flowChartDecision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46092" name="Group 32"/>
          <p:cNvGrpSpPr>
            <a:grpSpLocks/>
          </p:cNvGrpSpPr>
          <p:nvPr/>
        </p:nvGrpSpPr>
        <p:grpSpPr bwMode="auto">
          <a:xfrm>
            <a:off x="4768850" y="1958975"/>
            <a:ext cx="571500" cy="595313"/>
            <a:chOff x="0" y="0"/>
            <a:chExt cx="1080" cy="1092"/>
          </a:xfrm>
        </p:grpSpPr>
        <p:sp>
          <p:nvSpPr>
            <p:cNvPr id="46102" name="AutoShape 33"/>
            <p:cNvSpPr>
              <a:spLocks/>
            </p:cNvSpPr>
            <p:nvPr/>
          </p:nvSpPr>
          <p:spPr bwMode="auto">
            <a:xfrm rot="10800000">
              <a:off x="0" y="0"/>
              <a:ext cx="1080" cy="9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5040 w 21600"/>
                <a:gd name="T40" fmla="*/ 2285 h 21600"/>
                <a:gd name="T41" fmla="*/ 16560 w 21600"/>
                <a:gd name="T42" fmla="*/ 13685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600">
                  <a:moveTo>
                    <a:pt x="10860" y="2187"/>
                  </a:moveTo>
                  <a:cubicBezTo>
                    <a:pt x="10451" y="1746"/>
                    <a:pt x="9529" y="1018"/>
                    <a:pt x="9015" y="730"/>
                  </a:cubicBezTo>
                  <a:cubicBezTo>
                    <a:pt x="7865" y="152"/>
                    <a:pt x="6685" y="0"/>
                    <a:pt x="5415" y="0"/>
                  </a:cubicBezTo>
                  <a:cubicBezTo>
                    <a:pt x="4175" y="152"/>
                    <a:pt x="2995" y="575"/>
                    <a:pt x="1967" y="1305"/>
                  </a:cubicBezTo>
                  <a:cubicBezTo>
                    <a:pt x="1150" y="2187"/>
                    <a:pt x="575" y="3222"/>
                    <a:pt x="242" y="4220"/>
                  </a:cubicBezTo>
                  <a:cubicBezTo>
                    <a:pt x="0" y="5410"/>
                    <a:pt x="242" y="6560"/>
                    <a:pt x="575" y="7597"/>
                  </a:cubicBezTo>
                  <a:lnTo>
                    <a:pt x="10860" y="21600"/>
                  </a:lnTo>
                  <a:lnTo>
                    <a:pt x="20995" y="7597"/>
                  </a:lnTo>
                  <a:cubicBezTo>
                    <a:pt x="21480" y="6560"/>
                    <a:pt x="21600" y="5410"/>
                    <a:pt x="21480" y="4220"/>
                  </a:cubicBezTo>
                  <a:cubicBezTo>
                    <a:pt x="21115" y="3222"/>
                    <a:pt x="20420" y="2187"/>
                    <a:pt x="19632" y="1305"/>
                  </a:cubicBezTo>
                  <a:cubicBezTo>
                    <a:pt x="18575" y="575"/>
                    <a:pt x="17425" y="152"/>
                    <a:pt x="16275" y="0"/>
                  </a:cubicBezTo>
                  <a:cubicBezTo>
                    <a:pt x="15005" y="0"/>
                    <a:pt x="13735" y="152"/>
                    <a:pt x="12705" y="730"/>
                  </a:cubicBezTo>
                  <a:cubicBezTo>
                    <a:pt x="12176" y="1018"/>
                    <a:pt x="11254" y="1746"/>
                    <a:pt x="10860" y="218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3" name="AutoShape 34"/>
            <p:cNvSpPr>
              <a:spLocks noChangeArrowheads="1"/>
            </p:cNvSpPr>
            <p:nvPr/>
          </p:nvSpPr>
          <p:spPr bwMode="auto">
            <a:xfrm>
              <a:off x="450" y="780"/>
              <a:ext cx="180" cy="312"/>
            </a:xfrm>
            <a:prstGeom prst="flowChartExtra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6093" name="Group 35"/>
          <p:cNvGrpSpPr>
            <a:grpSpLocks/>
          </p:cNvGrpSpPr>
          <p:nvPr/>
        </p:nvGrpSpPr>
        <p:grpSpPr bwMode="auto">
          <a:xfrm>
            <a:off x="3962400" y="2546350"/>
            <a:ext cx="685800" cy="2576513"/>
            <a:chOff x="0" y="0"/>
            <a:chExt cx="1080" cy="4056"/>
          </a:xfrm>
        </p:grpSpPr>
        <p:sp>
          <p:nvSpPr>
            <p:cNvPr id="46098" name="Text Box 36"/>
            <p:cNvSpPr txBox="1"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just">
                <a:lnSpc>
                  <a:spcPct val="216000"/>
                </a:lnSpc>
              </a:pPr>
              <a:r>
                <a:rPr lang="zh-CN" altLang="en-US" sz="2200">
                  <a:latin typeface="Times New Roman" pitchFamily="18" charset="0"/>
                  <a:ea typeface="宋体" pitchFamily="2" charset="-122"/>
                </a:rPr>
                <a:t>A</a:t>
              </a:r>
            </a:p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099" name="Text Box 37"/>
            <p:cNvSpPr txBox="1"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just">
                <a:lnSpc>
                  <a:spcPct val="216000"/>
                </a:lnSpc>
              </a:pPr>
              <a:r>
                <a:rPr lang="zh-CN" altLang="en-US" sz="2200">
                  <a:latin typeface="Times New Roman" pitchFamily="18" charset="0"/>
                  <a:ea typeface="宋体" pitchFamily="2" charset="-122"/>
                </a:rPr>
                <a:t>K</a:t>
              </a:r>
            </a:p>
            <a:p>
              <a:pPr algn="just">
                <a:lnSpc>
                  <a:spcPct val="216000"/>
                </a:lnSpc>
              </a:pPr>
              <a:endParaRPr lang="zh-CN" altLang="en-US" sz="2200">
                <a:latin typeface="Times New Roman" pitchFamily="18" charset="0"/>
                <a:ea typeface="宋体" pitchFamily="2" charset="-122"/>
              </a:endParaRPr>
            </a:p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00" name="Text Box 38"/>
            <p:cNvSpPr txBox="1"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just">
                <a:lnSpc>
                  <a:spcPct val="216000"/>
                </a:lnSpc>
              </a:pPr>
              <a:r>
                <a:rPr lang="zh-CN" altLang="en-US" sz="2200">
                  <a:latin typeface="Times New Roman" pitchFamily="18" charset="0"/>
                  <a:ea typeface="宋体" pitchFamily="2" charset="-122"/>
                </a:rPr>
                <a:t>Q</a:t>
              </a:r>
            </a:p>
            <a:p>
              <a:pPr algn="just">
                <a:lnSpc>
                  <a:spcPct val="216000"/>
                </a:lnSpc>
              </a:pPr>
              <a:endParaRPr lang="zh-CN" altLang="en-US" sz="2200">
                <a:latin typeface="Times New Roman" pitchFamily="18" charset="0"/>
                <a:ea typeface="宋体" pitchFamily="2" charset="-122"/>
              </a:endParaRPr>
            </a:p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01" name="Text Box 39"/>
            <p:cNvSpPr txBox="1"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just">
                <a:lnSpc>
                  <a:spcPct val="216000"/>
                </a:lnSpc>
              </a:pPr>
              <a:r>
                <a:rPr lang="zh-CN" altLang="en-US" sz="2200">
                  <a:latin typeface="Times New Roman" pitchFamily="18" charset="0"/>
                  <a:ea typeface="宋体" pitchFamily="2" charset="-122"/>
                </a:rPr>
                <a:t>J</a:t>
              </a:r>
            </a:p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6094" name="Rectangle 40"/>
          <p:cNvSpPr>
            <a:spLocks noChangeArrowheads="1"/>
          </p:cNvSpPr>
          <p:nvPr/>
        </p:nvSpPr>
        <p:spPr bwMode="auto">
          <a:xfrm>
            <a:off x="4610100" y="2762250"/>
            <a:ext cx="381635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6095" name="Rectangle 41"/>
          <p:cNvSpPr>
            <a:spLocks noChangeArrowheads="1"/>
          </p:cNvSpPr>
          <p:nvPr/>
        </p:nvSpPr>
        <p:spPr bwMode="auto">
          <a:xfrm>
            <a:off x="4610100" y="4202113"/>
            <a:ext cx="3816350" cy="5381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46096" name="Rectangle 42"/>
          <p:cNvSpPr>
            <a:spLocks noChangeArrowheads="1"/>
          </p:cNvSpPr>
          <p:nvPr/>
        </p:nvSpPr>
        <p:spPr bwMode="auto">
          <a:xfrm>
            <a:off x="4610100" y="4921250"/>
            <a:ext cx="381635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6097" name="Text Box 43"/>
          <p:cNvSpPr txBox="1">
            <a:spLocks noChangeArrowheads="1"/>
          </p:cNvSpPr>
          <p:nvPr/>
        </p:nvSpPr>
        <p:spPr bwMode="auto">
          <a:xfrm>
            <a:off x="3810000" y="5715000"/>
            <a:ext cx="529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 sz="2400" dirty="0">
                <a:ea typeface="宋体" pitchFamily="2" charset="-122"/>
              </a:rPr>
              <a:t>符号相同的的牌</a:t>
            </a:r>
          </a:p>
        </p:txBody>
      </p:sp>
      <p:sp>
        <p:nvSpPr>
          <p:cNvPr id="4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7953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57200" y="76200"/>
            <a:ext cx="8229600" cy="655638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聚类分析原理介绍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112837"/>
            <a:ext cx="4040188" cy="4525963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分成两组</a:t>
            </a:r>
          </a:p>
          <a:p>
            <a:pPr eaLnBrk="1" hangingPunct="1"/>
            <a:r>
              <a:rPr lang="zh-CN" altLang="zh-CN" dirty="0" smtClean="0">
                <a:solidFill>
                  <a:schemeClr val="folHlink"/>
                </a:solidFill>
                <a:ea typeface="宋体" pitchFamily="2" charset="-122"/>
              </a:rPr>
              <a:t>颜色相同</a:t>
            </a:r>
            <a:r>
              <a:rPr lang="zh-CN" altLang="zh-CN" dirty="0" smtClean="0">
                <a:ea typeface="宋体" pitchFamily="2" charset="-122"/>
              </a:rPr>
              <a:t>的牌为一组</a:t>
            </a:r>
          </a:p>
        </p:txBody>
      </p:sp>
      <p:grpSp>
        <p:nvGrpSpPr>
          <p:cNvPr id="47108" name="Group 4"/>
          <p:cNvGrpSpPr>
            <a:grpSpLocks/>
          </p:cNvGrpSpPr>
          <p:nvPr/>
        </p:nvGrpSpPr>
        <p:grpSpPr bwMode="auto">
          <a:xfrm>
            <a:off x="4654550" y="2854325"/>
            <a:ext cx="685800" cy="2574925"/>
            <a:chOff x="0" y="0"/>
            <a:chExt cx="1080" cy="4056"/>
          </a:xfrm>
        </p:grpSpPr>
        <p:sp>
          <p:nvSpPr>
            <p:cNvPr id="4714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44" name="Rectangle 6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45" name="Rectangle 7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46" name="Rectangle 8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7109" name="Group 9"/>
          <p:cNvGrpSpPr>
            <a:grpSpLocks/>
          </p:cNvGrpSpPr>
          <p:nvPr/>
        </p:nvGrpSpPr>
        <p:grpSpPr bwMode="auto">
          <a:xfrm>
            <a:off x="5683250" y="2854325"/>
            <a:ext cx="685800" cy="2574925"/>
            <a:chOff x="0" y="0"/>
            <a:chExt cx="1080" cy="4056"/>
          </a:xfrm>
        </p:grpSpPr>
        <p:sp>
          <p:nvSpPr>
            <p:cNvPr id="47139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40" name="Rectangle 11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41" name="Rectangle 12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42" name="Rectangle 13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7110" name="Group 14"/>
          <p:cNvGrpSpPr>
            <a:grpSpLocks/>
          </p:cNvGrpSpPr>
          <p:nvPr/>
        </p:nvGrpSpPr>
        <p:grpSpPr bwMode="auto">
          <a:xfrm>
            <a:off x="6711950" y="2854325"/>
            <a:ext cx="685800" cy="2574925"/>
            <a:chOff x="0" y="0"/>
            <a:chExt cx="1080" cy="4056"/>
          </a:xfrm>
        </p:grpSpPr>
        <p:sp>
          <p:nvSpPr>
            <p:cNvPr id="47135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36" name="Rectangle 16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37" name="Rectangle 17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38" name="Rectangle 18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7111" name="Group 19"/>
          <p:cNvGrpSpPr>
            <a:grpSpLocks/>
          </p:cNvGrpSpPr>
          <p:nvPr/>
        </p:nvGrpSpPr>
        <p:grpSpPr bwMode="auto">
          <a:xfrm>
            <a:off x="7740650" y="2854325"/>
            <a:ext cx="685800" cy="2574925"/>
            <a:chOff x="0" y="0"/>
            <a:chExt cx="1080" cy="4056"/>
          </a:xfrm>
        </p:grpSpPr>
        <p:sp>
          <p:nvSpPr>
            <p:cNvPr id="47131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32" name="Rectangle 21"/>
            <p:cNvSpPr>
              <a:spLocks noChangeArrowheads="1"/>
            </p:cNvSpPr>
            <p:nvPr/>
          </p:nvSpPr>
          <p:spPr bwMode="auto">
            <a:xfrm>
              <a:off x="0" y="1092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33" name="Rectangle 22"/>
            <p:cNvSpPr>
              <a:spLocks noChangeArrowheads="1"/>
            </p:cNvSpPr>
            <p:nvPr/>
          </p:nvSpPr>
          <p:spPr bwMode="auto">
            <a:xfrm>
              <a:off x="0" y="2184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134" name="Rectangle 23"/>
            <p:cNvSpPr>
              <a:spLocks noChangeArrowheads="1"/>
            </p:cNvSpPr>
            <p:nvPr/>
          </p:nvSpPr>
          <p:spPr bwMode="auto">
            <a:xfrm>
              <a:off x="0" y="327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7112" name="Group 24"/>
          <p:cNvGrpSpPr>
            <a:grpSpLocks/>
          </p:cNvGrpSpPr>
          <p:nvPr/>
        </p:nvGrpSpPr>
        <p:grpSpPr bwMode="auto">
          <a:xfrm>
            <a:off x="3962400" y="1962150"/>
            <a:ext cx="4349750" cy="3467100"/>
            <a:chOff x="0" y="0"/>
            <a:chExt cx="2740" cy="2184"/>
          </a:xfrm>
        </p:grpSpPr>
        <p:sp>
          <p:nvSpPr>
            <p:cNvPr id="47115" name="AutoShape 25"/>
            <p:cNvSpPr>
              <a:spLocks/>
            </p:cNvSpPr>
            <p:nvPr/>
          </p:nvSpPr>
          <p:spPr bwMode="auto">
            <a:xfrm>
              <a:off x="2380" y="63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5040 w 21600"/>
                <a:gd name="T40" fmla="*/ 2285 h 21600"/>
                <a:gd name="T41" fmla="*/ 16560 w 21600"/>
                <a:gd name="T42" fmla="*/ 13708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600">
                  <a:moveTo>
                    <a:pt x="10860" y="2187"/>
                  </a:moveTo>
                  <a:cubicBezTo>
                    <a:pt x="10451" y="1746"/>
                    <a:pt x="9529" y="1018"/>
                    <a:pt x="9015" y="730"/>
                  </a:cubicBezTo>
                  <a:cubicBezTo>
                    <a:pt x="7865" y="152"/>
                    <a:pt x="6685" y="0"/>
                    <a:pt x="5415" y="0"/>
                  </a:cubicBezTo>
                  <a:cubicBezTo>
                    <a:pt x="4175" y="152"/>
                    <a:pt x="2995" y="575"/>
                    <a:pt x="1967" y="1305"/>
                  </a:cubicBezTo>
                  <a:cubicBezTo>
                    <a:pt x="1150" y="2187"/>
                    <a:pt x="575" y="3222"/>
                    <a:pt x="242" y="4220"/>
                  </a:cubicBezTo>
                  <a:cubicBezTo>
                    <a:pt x="0" y="5410"/>
                    <a:pt x="242" y="6560"/>
                    <a:pt x="575" y="7597"/>
                  </a:cubicBezTo>
                  <a:lnTo>
                    <a:pt x="10860" y="21600"/>
                  </a:lnTo>
                  <a:lnTo>
                    <a:pt x="20995" y="7597"/>
                  </a:lnTo>
                  <a:cubicBezTo>
                    <a:pt x="21480" y="6560"/>
                    <a:pt x="21600" y="5410"/>
                    <a:pt x="21480" y="4220"/>
                  </a:cubicBezTo>
                  <a:cubicBezTo>
                    <a:pt x="21115" y="3222"/>
                    <a:pt x="20420" y="2187"/>
                    <a:pt x="19632" y="1305"/>
                  </a:cubicBezTo>
                  <a:cubicBezTo>
                    <a:pt x="18575" y="575"/>
                    <a:pt x="17425" y="152"/>
                    <a:pt x="16275" y="0"/>
                  </a:cubicBezTo>
                  <a:cubicBezTo>
                    <a:pt x="15005" y="0"/>
                    <a:pt x="13735" y="152"/>
                    <a:pt x="12705" y="730"/>
                  </a:cubicBezTo>
                  <a:cubicBezTo>
                    <a:pt x="12176" y="1018"/>
                    <a:pt x="11254" y="1746"/>
                    <a:pt x="10860" y="218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116" name="Group 26"/>
            <p:cNvGrpSpPr>
              <a:grpSpLocks/>
            </p:cNvGrpSpPr>
            <p:nvPr/>
          </p:nvGrpSpPr>
          <p:grpSpPr bwMode="auto">
            <a:xfrm>
              <a:off x="1131" y="0"/>
              <a:ext cx="385" cy="375"/>
              <a:chOff x="0" y="0"/>
              <a:chExt cx="962" cy="937"/>
            </a:xfrm>
          </p:grpSpPr>
          <p:sp>
            <p:nvSpPr>
              <p:cNvPr id="47127" name="Oval 27"/>
              <p:cNvSpPr>
                <a:spLocks noChangeArrowheads="1"/>
              </p:cNvSpPr>
              <p:nvPr/>
            </p:nvSpPr>
            <p:spPr bwMode="auto">
              <a:xfrm>
                <a:off x="181" y="0"/>
                <a:ext cx="541" cy="46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7128" name="Oval 28"/>
              <p:cNvSpPr>
                <a:spLocks noChangeArrowheads="1"/>
              </p:cNvSpPr>
              <p:nvPr/>
            </p:nvSpPr>
            <p:spPr bwMode="auto">
              <a:xfrm>
                <a:off x="421" y="312"/>
                <a:ext cx="541" cy="46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7129" name="Oval 29"/>
              <p:cNvSpPr>
                <a:spLocks noChangeArrowheads="1"/>
              </p:cNvSpPr>
              <p:nvPr/>
            </p:nvSpPr>
            <p:spPr bwMode="auto">
              <a:xfrm>
                <a:off x="0" y="312"/>
                <a:ext cx="541" cy="46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7130" name="AutoShape 30"/>
              <p:cNvSpPr>
                <a:spLocks noChangeArrowheads="1"/>
              </p:cNvSpPr>
              <p:nvPr/>
            </p:nvSpPr>
            <p:spPr bwMode="auto">
              <a:xfrm>
                <a:off x="391" y="625"/>
                <a:ext cx="180" cy="312"/>
              </a:xfrm>
              <a:prstGeom prst="flowChartExtra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7117" name="AutoShape 31"/>
            <p:cNvSpPr>
              <a:spLocks noChangeArrowheads="1"/>
            </p:cNvSpPr>
            <p:nvPr/>
          </p:nvSpPr>
          <p:spPr bwMode="auto">
            <a:xfrm>
              <a:off x="1732" y="0"/>
              <a:ext cx="360" cy="375"/>
            </a:xfrm>
            <a:prstGeom prst="flowChartDecision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47118" name="Group 32"/>
            <p:cNvGrpSpPr>
              <a:grpSpLocks/>
            </p:cNvGrpSpPr>
            <p:nvPr/>
          </p:nvGrpSpPr>
          <p:grpSpPr bwMode="auto">
            <a:xfrm>
              <a:off x="508" y="0"/>
              <a:ext cx="360" cy="375"/>
              <a:chOff x="0" y="0"/>
              <a:chExt cx="1080" cy="1092"/>
            </a:xfrm>
          </p:grpSpPr>
          <p:sp>
            <p:nvSpPr>
              <p:cNvPr id="47125" name="AutoShape 33"/>
              <p:cNvSpPr>
                <a:spLocks/>
              </p:cNvSpPr>
              <p:nvPr/>
            </p:nvSpPr>
            <p:spPr bwMode="auto">
              <a:xfrm rot="10800000">
                <a:off x="0" y="0"/>
                <a:ext cx="1080" cy="9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5040 w 21600"/>
                  <a:gd name="T40" fmla="*/ 2285 h 21600"/>
                  <a:gd name="T41" fmla="*/ 16560 w 21600"/>
                  <a:gd name="T42" fmla="*/ 13685 h 2160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600" h="21600">
                    <a:moveTo>
                      <a:pt x="10860" y="2187"/>
                    </a:moveTo>
                    <a:cubicBezTo>
                      <a:pt x="10451" y="1746"/>
                      <a:pt x="9529" y="1018"/>
                      <a:pt x="9015" y="730"/>
                    </a:cubicBezTo>
                    <a:cubicBezTo>
                      <a:pt x="7865" y="152"/>
                      <a:pt x="6685" y="0"/>
                      <a:pt x="5415" y="0"/>
                    </a:cubicBezTo>
                    <a:cubicBezTo>
                      <a:pt x="4175" y="152"/>
                      <a:pt x="2995" y="575"/>
                      <a:pt x="1967" y="1305"/>
                    </a:cubicBezTo>
                    <a:cubicBezTo>
                      <a:pt x="1150" y="2187"/>
                      <a:pt x="575" y="3222"/>
                      <a:pt x="242" y="4220"/>
                    </a:cubicBezTo>
                    <a:cubicBezTo>
                      <a:pt x="0" y="5410"/>
                      <a:pt x="242" y="6560"/>
                      <a:pt x="575" y="7597"/>
                    </a:cubicBezTo>
                    <a:lnTo>
                      <a:pt x="10860" y="21600"/>
                    </a:lnTo>
                    <a:lnTo>
                      <a:pt x="20995" y="7597"/>
                    </a:lnTo>
                    <a:cubicBezTo>
                      <a:pt x="21480" y="6560"/>
                      <a:pt x="21600" y="5410"/>
                      <a:pt x="21480" y="4220"/>
                    </a:cubicBezTo>
                    <a:cubicBezTo>
                      <a:pt x="21115" y="3222"/>
                      <a:pt x="20420" y="2187"/>
                      <a:pt x="19632" y="1305"/>
                    </a:cubicBezTo>
                    <a:cubicBezTo>
                      <a:pt x="18575" y="575"/>
                      <a:pt x="17425" y="152"/>
                      <a:pt x="16275" y="0"/>
                    </a:cubicBezTo>
                    <a:cubicBezTo>
                      <a:pt x="15005" y="0"/>
                      <a:pt x="13735" y="152"/>
                      <a:pt x="12705" y="730"/>
                    </a:cubicBezTo>
                    <a:cubicBezTo>
                      <a:pt x="12176" y="1018"/>
                      <a:pt x="11254" y="1746"/>
                      <a:pt x="10860" y="21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6" name="AutoShape 34"/>
              <p:cNvSpPr>
                <a:spLocks noChangeArrowheads="1"/>
              </p:cNvSpPr>
              <p:nvPr/>
            </p:nvSpPr>
            <p:spPr bwMode="auto">
              <a:xfrm>
                <a:off x="450" y="780"/>
                <a:ext cx="180" cy="312"/>
              </a:xfrm>
              <a:prstGeom prst="flowChartExtra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47119" name="Group 35"/>
            <p:cNvGrpSpPr>
              <a:grpSpLocks/>
            </p:cNvGrpSpPr>
            <p:nvPr/>
          </p:nvGrpSpPr>
          <p:grpSpPr bwMode="auto">
            <a:xfrm>
              <a:off x="0" y="370"/>
              <a:ext cx="432" cy="1623"/>
              <a:chOff x="0" y="0"/>
              <a:chExt cx="1080" cy="4056"/>
            </a:xfrm>
          </p:grpSpPr>
          <p:sp>
            <p:nvSpPr>
              <p:cNvPr id="47121" name="Text Box 36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080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>
                  <a:lnSpc>
                    <a:spcPct val="216000"/>
                  </a:lnSpc>
                </a:pPr>
                <a:r>
                  <a:rPr lang="zh-CN" altLang="en-US" sz="2200">
                    <a:latin typeface="Times New Roman" pitchFamily="18" charset="0"/>
                    <a:ea typeface="宋体" pitchFamily="2" charset="-122"/>
                  </a:rPr>
                  <a:t>A</a:t>
                </a:r>
              </a:p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7122" name="Text Box 37"/>
              <p:cNvSpPr txBox="1">
                <a:spLocks noChangeArrowheads="1"/>
              </p:cNvSpPr>
              <p:nvPr/>
            </p:nvSpPr>
            <p:spPr bwMode="auto">
              <a:xfrm>
                <a:off x="0" y="1092"/>
                <a:ext cx="1080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>
                  <a:lnSpc>
                    <a:spcPct val="216000"/>
                  </a:lnSpc>
                </a:pPr>
                <a:r>
                  <a:rPr lang="zh-CN" altLang="en-US" sz="2200">
                    <a:latin typeface="Times New Roman" pitchFamily="18" charset="0"/>
                    <a:ea typeface="宋体" pitchFamily="2" charset="-122"/>
                  </a:rPr>
                  <a:t>K</a:t>
                </a:r>
              </a:p>
              <a:p>
                <a:pPr algn="just">
                  <a:lnSpc>
                    <a:spcPct val="216000"/>
                  </a:lnSpc>
                </a:pPr>
                <a:endParaRPr lang="zh-CN" altLang="en-US" sz="2200">
                  <a:latin typeface="Times New Roman" pitchFamily="18" charset="0"/>
                  <a:ea typeface="宋体" pitchFamily="2" charset="-122"/>
                </a:endParaRPr>
              </a:p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7123" name="Text Box 38"/>
              <p:cNvSpPr txBox="1">
                <a:spLocks noChangeArrowheads="1"/>
              </p:cNvSpPr>
              <p:nvPr/>
            </p:nvSpPr>
            <p:spPr bwMode="auto">
              <a:xfrm>
                <a:off x="0" y="2184"/>
                <a:ext cx="1080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>
                  <a:lnSpc>
                    <a:spcPct val="216000"/>
                  </a:lnSpc>
                </a:pPr>
                <a:r>
                  <a:rPr lang="zh-CN" altLang="en-US" sz="2200">
                    <a:latin typeface="Times New Roman" pitchFamily="18" charset="0"/>
                    <a:ea typeface="宋体" pitchFamily="2" charset="-122"/>
                  </a:rPr>
                  <a:t>Q</a:t>
                </a:r>
              </a:p>
              <a:p>
                <a:pPr algn="just">
                  <a:lnSpc>
                    <a:spcPct val="216000"/>
                  </a:lnSpc>
                </a:pPr>
                <a:endParaRPr lang="zh-CN" altLang="en-US" sz="2200">
                  <a:latin typeface="Times New Roman" pitchFamily="18" charset="0"/>
                  <a:ea typeface="宋体" pitchFamily="2" charset="-122"/>
                </a:endParaRPr>
              </a:p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7124" name="Text Box 39"/>
              <p:cNvSpPr txBox="1">
                <a:spLocks noChangeArrowheads="1"/>
              </p:cNvSpPr>
              <p:nvPr/>
            </p:nvSpPr>
            <p:spPr bwMode="auto">
              <a:xfrm>
                <a:off x="0" y="3276"/>
                <a:ext cx="1080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>
                  <a:lnSpc>
                    <a:spcPct val="216000"/>
                  </a:lnSpc>
                </a:pPr>
                <a:r>
                  <a:rPr lang="zh-CN" altLang="en-US" sz="2200">
                    <a:latin typeface="Times New Roman" pitchFamily="18" charset="0"/>
                    <a:ea typeface="宋体" pitchFamily="2" charset="-122"/>
                  </a:rPr>
                  <a:t>J</a:t>
                </a:r>
              </a:p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7120" name="Rectangle 40"/>
            <p:cNvSpPr>
              <a:spLocks noChangeArrowheads="1"/>
            </p:cNvSpPr>
            <p:nvPr/>
          </p:nvSpPr>
          <p:spPr bwMode="auto">
            <a:xfrm>
              <a:off x="408" y="551"/>
              <a:ext cx="1134" cy="16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7113" name="Rectangle 41"/>
          <p:cNvSpPr>
            <a:spLocks noChangeArrowheads="1"/>
          </p:cNvSpPr>
          <p:nvPr/>
        </p:nvSpPr>
        <p:spPr bwMode="auto">
          <a:xfrm>
            <a:off x="6697662" y="2836863"/>
            <a:ext cx="1728788" cy="2592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7114" name="Text Box 42"/>
          <p:cNvSpPr txBox="1">
            <a:spLocks noChangeArrowheads="1"/>
          </p:cNvSpPr>
          <p:nvPr/>
        </p:nvSpPr>
        <p:spPr bwMode="auto">
          <a:xfrm>
            <a:off x="3581400" y="5791200"/>
            <a:ext cx="529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 sz="2400" dirty="0">
                <a:ea typeface="宋体" pitchFamily="2" charset="-122"/>
              </a:rPr>
              <a:t>颜色相同的配对</a:t>
            </a:r>
          </a:p>
        </p:txBody>
      </p:sp>
      <p:sp>
        <p:nvSpPr>
          <p:cNvPr id="43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7492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8000" y="914400"/>
            <a:ext cx="8102600" cy="3505200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ct val="0"/>
              </a:spcAft>
            </a:pP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互斥 vs 非互斥</a:t>
            </a:r>
          </a:p>
          <a:p>
            <a:pPr lvl="1" algn="just">
              <a:spcBef>
                <a:spcPts val="600"/>
              </a:spcBef>
              <a:spcAft>
                <a:spcPct val="0"/>
              </a:spcAft>
            </a:pP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在非互斥的聚类中，一个点可能属于多个不同的簇</a:t>
            </a:r>
            <a:endParaRPr lang="en-US" altLang="zh-CN" sz="22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algn="just">
              <a:spcBef>
                <a:spcPts val="600"/>
              </a:spcBef>
              <a:spcAft>
                <a:spcPct val="0"/>
              </a:spcAft>
            </a:pP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互斥的聚类中，每个对象都指派到单个簇</a:t>
            </a:r>
          </a:p>
          <a:p>
            <a:pPr lvl="1" algn="just">
              <a:spcBef>
                <a:spcPts val="600"/>
              </a:spcBef>
              <a:spcAft>
                <a:spcPct val="0"/>
              </a:spcAft>
            </a:pP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可以表示多个类别或者边界点</a:t>
            </a:r>
          </a:p>
          <a:p>
            <a:pPr algn="just">
              <a:spcBef>
                <a:spcPts val="600"/>
              </a:spcBef>
            </a:pP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概率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模糊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vs 非概率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非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模糊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endParaRPr lang="zh-CN" altLang="en-US" sz="22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algn="just">
              <a:spcBef>
                <a:spcPts val="600"/>
              </a:spcBef>
              <a:spcAft>
                <a:spcPct val="0"/>
              </a:spcAft>
            </a:pP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在模糊的聚类中，每个对象点以0和1之间的隶属权重属于每个簇，即簇视为模糊集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约束条件：权重值和必须为1</a:t>
            </a:r>
            <a:endParaRPr lang="en-US" altLang="zh-CN" sz="22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algn="just">
              <a:spcBef>
                <a:spcPts val="600"/>
              </a:spcBef>
              <a:spcAft>
                <a:spcPct val="0"/>
              </a:spcAft>
            </a:pP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实际中通过将对象指派到具有最高隶属权值或概率的簇，将模糊或概率聚类转换成互斥聚类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82600" y="152400"/>
            <a:ext cx="82804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>
              <a:lnSpc>
                <a:spcPts val="3600"/>
              </a:lnSpc>
              <a:defRPr/>
            </a:pPr>
            <a:r>
              <a:rPr lang="zh-CN" altLang="en-US" sz="3200" b="1" i="1" kern="0" dirty="0">
                <a:latin typeface="+mj-lt"/>
                <a:ea typeface="宋体" pitchFamily="2" charset="-122"/>
                <a:cs typeface="+mj-cs"/>
              </a:rPr>
              <a:t>不同的聚类类型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533400" y="4572000"/>
            <a:ext cx="8153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2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部分的 vs 完全的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2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完全聚类将每个对象指派到一个簇</a:t>
            </a:r>
            <a:endParaRPr lang="en-US" altLang="zh-CN" sz="2200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2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部分聚类，数据集中某些对象可能不属于明确定义的组，数据集中一些对象可能代表噪声、离群点或“不感兴趣的背景”。因此，只需要聚类部分数据</a:t>
            </a:r>
          </a:p>
        </p:txBody>
      </p:sp>
    </p:spTree>
    <p:extLst>
      <p:ext uri="{BB962C8B-B14F-4D97-AF65-F5344CB8AC3E}">
        <p14:creationId xmlns:p14="http://schemas.microsoft.com/office/powerpoint/2010/main" val="36399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533400" y="14287"/>
            <a:ext cx="72390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3200" i="1" dirty="0"/>
              <a:t>性能度量</a:t>
            </a:r>
          </a:p>
        </p:txBody>
      </p:sp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de-DE" altLang="zh-CN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77850" y="2819400"/>
            <a:ext cx="8154987" cy="1905000"/>
          </a:xfrm>
          <a:prstGeom prst="rect">
            <a:avLst/>
          </a:prstGeom>
        </p:spPr>
        <p:txBody>
          <a:bodyPr/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2400" b="0" kern="0" dirty="0">
                <a:ea typeface="宋体" pitchFamily="2" charset="-122"/>
              </a:rPr>
              <a:t>内部准则</a:t>
            </a:r>
            <a:r>
              <a:rPr lang="en-US" altLang="zh-CN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(internal criterion)</a:t>
            </a:r>
          </a:p>
          <a:p>
            <a:pPr marL="800100" lvl="1" indent="-342900" eaLnBrk="1" hangingPunct="1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100000"/>
              <a:buFont typeface="Arial" pitchFamily="34" charset="0"/>
              <a:buChar char="–"/>
              <a:defRPr/>
            </a:pPr>
            <a:r>
              <a:rPr lang="zh-CN" altLang="en-US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将簇内高</a:t>
            </a:r>
            <a:r>
              <a:rPr lang="zh-CN" altLang="en-US" sz="2400" b="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相似度及</a:t>
            </a:r>
            <a:r>
              <a:rPr lang="zh-CN" altLang="en-US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簇间低</a:t>
            </a:r>
            <a:r>
              <a:rPr lang="zh-CN" altLang="en-US" sz="2400" b="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相似度的</a:t>
            </a:r>
            <a:r>
              <a:rPr lang="zh-CN" altLang="en-US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目标进行形式化后得到的一个</a:t>
            </a:r>
            <a:r>
              <a:rPr lang="zh-CN" altLang="en-US" sz="2400" b="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函数</a:t>
            </a:r>
            <a:endParaRPr lang="en-US" altLang="zh-CN" sz="2400" b="0" kern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800100" lvl="1" indent="-342900" eaLnBrk="1" hangingPunct="1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100000"/>
              <a:buFont typeface="Arial" pitchFamily="34" charset="0"/>
              <a:buChar char="–"/>
              <a:defRPr/>
            </a:pPr>
            <a:r>
              <a:rPr lang="en-US" altLang="zh-CN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内部准则往往不能评价聚类在应用中的实际效用</a:t>
            </a:r>
            <a:endParaRPr lang="en-US" altLang="zh-CN" sz="2400" b="0" kern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0868" y="4876800"/>
            <a:ext cx="8108950" cy="1677988"/>
          </a:xfrm>
          <a:prstGeom prst="rect">
            <a:avLst/>
          </a:prstGeom>
        </p:spPr>
        <p:txBody>
          <a:bodyPr/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2400" b="0" kern="0" dirty="0">
                <a:ea typeface="宋体" pitchFamily="2" charset="-122"/>
              </a:rPr>
              <a:t>外部准则</a:t>
            </a:r>
            <a:r>
              <a:rPr lang="en-US" altLang="zh-CN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(internal criterion)</a:t>
            </a:r>
          </a:p>
          <a:p>
            <a:pPr marL="800100" lvl="1" indent="-342900" eaLnBrk="1" hangingPunct="1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100000"/>
              <a:buFont typeface="Arial" pitchFamily="34" charset="0"/>
              <a:buChar char="–"/>
              <a:defRPr/>
            </a:pPr>
            <a:r>
              <a:rPr lang="zh-CN" altLang="en-US" sz="2400" b="0" dirty="0">
                <a:latin typeface="宋体" pitchFamily="2" charset="-122"/>
                <a:ea typeface="宋体" pitchFamily="2" charset="-122"/>
              </a:rPr>
              <a:t>按照</a:t>
            </a:r>
            <a:r>
              <a:rPr lang="zh-CN" altLang="en-US" sz="2400" b="0" dirty="0" smtClean="0">
                <a:latin typeface="宋体" pitchFamily="2" charset="-122"/>
                <a:ea typeface="宋体" pitchFamily="2" charset="-122"/>
              </a:rPr>
              <a:t>用户给定的</a:t>
            </a:r>
            <a:r>
              <a:rPr lang="zh-CN" altLang="en-US" sz="2400" b="0" dirty="0">
                <a:latin typeface="宋体" pitchFamily="2" charset="-122"/>
                <a:ea typeface="宋体" pitchFamily="2" charset="-122"/>
              </a:rPr>
              <a:t>分类结果来评价，即对一个分好类的数据集进行聚类，将聚类结果和事先的类别情况进行比照，得到最后的评价</a:t>
            </a:r>
            <a:r>
              <a:rPr lang="zh-CN" altLang="en-US" sz="2400" b="0" dirty="0" smtClean="0">
                <a:latin typeface="宋体" pitchFamily="2" charset="-122"/>
                <a:ea typeface="宋体" pitchFamily="2" charset="-122"/>
              </a:rPr>
              <a:t>结果</a:t>
            </a:r>
            <a:endParaRPr lang="en-US" altLang="zh-CN" sz="2400" b="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715963" y="1061473"/>
            <a:ext cx="7970837" cy="16055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什么是好的聚类？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目的：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① 评估聚类结果的好坏 ② 确立优化的目标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结论：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簇内的样本尺度尽可能彼此相似，簇间的样本尽可能不同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7539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14287"/>
            <a:ext cx="72390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3200" i="1" dirty="0"/>
              <a:t>性能</a:t>
            </a:r>
            <a:r>
              <a:rPr lang="zh-CN" altLang="en-US" sz="3200" i="1" dirty="0" smtClean="0"/>
              <a:t>度量</a:t>
            </a:r>
            <a:r>
              <a:rPr lang="en-US" altLang="zh-CN" sz="3200" i="1" dirty="0" smtClean="0"/>
              <a:t>——</a:t>
            </a:r>
            <a:r>
              <a:rPr lang="zh-CN" altLang="en-US" sz="3200" i="1" dirty="0"/>
              <a:t>外部指标</a:t>
            </a:r>
          </a:p>
        </p:txBody>
      </p:sp>
      <p:sp>
        <p:nvSpPr>
          <p:cNvPr id="5" name="矩形 4"/>
          <p:cNvSpPr/>
          <p:nvPr/>
        </p:nvSpPr>
        <p:spPr>
          <a:xfrm>
            <a:off x="550984" y="1226403"/>
            <a:ext cx="80596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b="1" dirty="0"/>
              <a:t>外部指标：</a:t>
            </a:r>
            <a:r>
              <a:rPr lang="zh-CN" altLang="en-US" sz="2400" dirty="0"/>
              <a:t>将聚类结果与某个 “参考模型” 进行比较，称为 “ 外部指标 ”</a:t>
            </a:r>
          </a:p>
        </p:txBody>
      </p:sp>
      <p:pic>
        <p:nvPicPr>
          <p:cNvPr id="431106" name="Picture 2" descr="https://gavin-pic-1302578220.cos.ap-beijing.myqcloud.com/img/202102091954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7" y="2514600"/>
            <a:ext cx="823478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14287"/>
            <a:ext cx="72390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3200" i="1" dirty="0"/>
              <a:t>性能</a:t>
            </a:r>
            <a:r>
              <a:rPr lang="zh-CN" altLang="en-US" sz="3200" i="1" dirty="0" smtClean="0"/>
              <a:t>度量 </a:t>
            </a:r>
            <a:r>
              <a:rPr lang="en-US" altLang="zh-CN" sz="3200" i="1" dirty="0"/>
              <a:t>——</a:t>
            </a:r>
            <a:r>
              <a:rPr lang="zh-CN" altLang="en-US" sz="3200" i="1" dirty="0"/>
              <a:t>外部</a:t>
            </a:r>
            <a:r>
              <a:rPr lang="zh-CN" altLang="en-US" sz="3200" i="1" dirty="0" smtClean="0"/>
              <a:t>指标</a:t>
            </a:r>
            <a:endParaRPr lang="zh-CN" altLang="en-US" sz="3200" i="1" dirty="0"/>
          </a:p>
        </p:txBody>
      </p:sp>
      <p:pic>
        <p:nvPicPr>
          <p:cNvPr id="432130" name="Picture 2" descr="https://gavin-pic-1302578220.cos.ap-beijing.myqcloud.com/img/202102091946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79" y="2730499"/>
            <a:ext cx="8182521" cy="12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2132" name="Picture 4" descr="https://gavin-pic-1302578220.cos.ap-beijing.myqcloud.com/img/202102091946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3400"/>
            <a:ext cx="80743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2134" name="Picture 6" descr="https://gavin-pic-1302578220.cos.ap-beijing.myqcloud.com/img/2021020919465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5791200"/>
            <a:ext cx="673208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gavin-pic-1302578220.cos.ap-beijing.myqcloud.com/img/202102091946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63" y="1066800"/>
            <a:ext cx="816493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0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14287"/>
            <a:ext cx="72390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3200" i="1" dirty="0"/>
              <a:t>性能</a:t>
            </a:r>
            <a:r>
              <a:rPr lang="zh-CN" altLang="en-US" sz="3200" i="1" dirty="0" smtClean="0"/>
              <a:t>度量 </a:t>
            </a:r>
            <a:r>
              <a:rPr lang="en-US" altLang="zh-CN" sz="3200" i="1" dirty="0" smtClean="0"/>
              <a:t>——</a:t>
            </a:r>
            <a:r>
              <a:rPr lang="zh-CN" altLang="en-US" sz="3200" i="1" dirty="0" smtClean="0"/>
              <a:t>内部指标</a:t>
            </a:r>
            <a:endParaRPr lang="zh-CN" altLang="en-US" sz="3200" i="1" dirty="0"/>
          </a:p>
        </p:txBody>
      </p:sp>
      <p:sp>
        <p:nvSpPr>
          <p:cNvPr id="5" name="矩形 4"/>
          <p:cNvSpPr/>
          <p:nvPr/>
        </p:nvSpPr>
        <p:spPr>
          <a:xfrm>
            <a:off x="533400" y="986135"/>
            <a:ext cx="8059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b="1" dirty="0"/>
              <a:t>内部指标：</a:t>
            </a:r>
            <a:r>
              <a:rPr lang="zh-CN" altLang="en-US" sz="2400" dirty="0"/>
              <a:t>直接考察聚类结果而不利用任何参考</a:t>
            </a:r>
            <a:r>
              <a:rPr lang="zh-CN" altLang="en-US" sz="2400" dirty="0" smtClean="0"/>
              <a:t>模型</a:t>
            </a:r>
            <a:endParaRPr lang="zh-CN" altLang="en-US" sz="2400" dirty="0"/>
          </a:p>
        </p:txBody>
      </p:sp>
      <p:pic>
        <p:nvPicPr>
          <p:cNvPr id="433154" name="Picture 2" descr="https://gavin-pic-1302578220.cos.ap-beijing.myqcloud.com/img/202102091955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5" y="1447800"/>
            <a:ext cx="8170985" cy="238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156" name="Picture 4" descr="https://gavin-pic-1302578220.cos.ap-beijing.myqcloud.com/img/202102091948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62400"/>
            <a:ext cx="7543800" cy="12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158" name="Picture 6" descr="https://gavin-pic-1302578220.cos.ap-beijing.myqcloud.com/img/2021020919482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39" y="5334000"/>
            <a:ext cx="7321661" cy="117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160" name="Picture 8" descr="https://gavin-pic-1302578220.cos.ap-beijing.myqcloud.com/img/20210209195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6496962"/>
            <a:ext cx="8297433" cy="2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33400" y="3429856"/>
            <a:ext cx="8229600" cy="3428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k-Means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聚类</a:t>
            </a:r>
            <a:endParaRPr lang="zh-CN" altLang="en-US" dirty="0" smtClean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3786188" y="3276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366596" name="Picture 4" descr="https://gavin-pic-1302578220.cos.ap-beijing.myqcloud.com/img/123433342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74290"/>
            <a:ext cx="4724399" cy="408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914400"/>
            <a:ext cx="8305800" cy="1743075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GB" altLang="zh-CN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均值聚类是基于样本集合划分的聚类</a:t>
            </a:r>
            <a:r>
              <a:rPr lang="ja-JP" altLang="en-US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算法</a:t>
            </a:r>
            <a:endParaRPr lang="en-GB" altLang="ja-JP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en-GB" altLang="zh-CN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均值聚类将样本集合划分为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个子集，构成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个类，将</a:t>
            </a:r>
            <a:r>
              <a:rPr lang="en-US" altLang="ja-JP" sz="2400" dirty="0">
                <a:latin typeface="DengXian" panose="02010600030101010101" pitchFamily="2" charset="-122"/>
                <a:ea typeface="DengXian" panose="02010600030101010101" pitchFamily="2" charset="-122"/>
              </a:rPr>
              <a:t>n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个样本分到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个类中，每个样本到其所属类的中心的距离</a:t>
            </a:r>
            <a:r>
              <a:rPr lang="ja-JP" altLang="en-US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最小</a:t>
            </a:r>
            <a:endParaRPr lang="en-US" altLang="ja-JP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每个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样本只能属于一个类，所以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均值聚类是硬</a:t>
            </a:r>
            <a:r>
              <a:rPr lang="ja-JP" altLang="en-US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聚类</a:t>
            </a:r>
            <a:endParaRPr lang="en-GB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375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762000" y="1328005"/>
            <a:ext cx="7329487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514350" indent="-51435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rgbClr val="336699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000" dirty="0">
                <a:solidFill>
                  <a:srgbClr val="336699"/>
                </a:solidFill>
                <a:latin typeface="Times New Roman" pitchFamily="18" charset="0"/>
                <a:ea typeface="黑体" pitchFamily="49" charset="-122"/>
              </a:rPr>
              <a:t>聚类概述</a:t>
            </a:r>
          </a:p>
          <a:p>
            <a:pPr>
              <a:lnSpc>
                <a:spcPct val="150000"/>
              </a:lnSpc>
              <a:spcBef>
                <a:spcPts val="700"/>
              </a:spcBef>
              <a:buClr>
                <a:srgbClr val="336699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sz="3000" dirty="0" smtClean="0">
                <a:solidFill>
                  <a:srgbClr val="336699"/>
                </a:solidFill>
                <a:latin typeface="Times New Roman" pitchFamily="18" charset="0"/>
                <a:ea typeface="黑体" pitchFamily="49" charset="-122"/>
              </a:rPr>
              <a:t>K-means</a:t>
            </a:r>
            <a:r>
              <a:rPr lang="zh-CN" altLang="en-US" sz="3000" dirty="0" smtClean="0">
                <a:solidFill>
                  <a:srgbClr val="336699"/>
                </a:solidFill>
                <a:latin typeface="Times New Roman" pitchFamily="18" charset="0"/>
                <a:ea typeface="黑体" pitchFamily="49" charset="-122"/>
              </a:rPr>
              <a:t>聚类</a:t>
            </a:r>
            <a:endParaRPr lang="en-US" altLang="zh-CN" sz="3000" dirty="0" smtClean="0">
              <a:solidFill>
                <a:srgbClr val="336699"/>
              </a:solidFill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50000"/>
              </a:lnSpc>
              <a:spcBef>
                <a:spcPts val="700"/>
              </a:spcBef>
              <a:buClr>
                <a:srgbClr val="336699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000" dirty="0" smtClean="0">
                <a:solidFill>
                  <a:srgbClr val="336699"/>
                </a:solidFill>
                <a:latin typeface="Times New Roman" pitchFamily="18" charset="0"/>
                <a:ea typeface="黑体" pitchFamily="49" charset="-122"/>
              </a:rPr>
              <a:t>高斯混合聚类</a:t>
            </a:r>
            <a:endParaRPr lang="en-US" altLang="zh-CN" sz="3000" dirty="0" smtClean="0">
              <a:solidFill>
                <a:srgbClr val="336699"/>
              </a:solidFill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50000"/>
              </a:lnSpc>
              <a:spcBef>
                <a:spcPts val="700"/>
              </a:spcBef>
              <a:buClr>
                <a:srgbClr val="336699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000" dirty="0" smtClean="0">
                <a:solidFill>
                  <a:srgbClr val="336699"/>
                </a:solidFill>
                <a:latin typeface="Times New Roman" pitchFamily="18" charset="0"/>
                <a:ea typeface="黑体" pitchFamily="49" charset="-122"/>
              </a:rPr>
              <a:t>基于</a:t>
            </a:r>
            <a:r>
              <a:rPr lang="zh-CN" altLang="en-US" sz="3000" dirty="0">
                <a:solidFill>
                  <a:srgbClr val="336699"/>
                </a:solidFill>
                <a:latin typeface="Times New Roman" pitchFamily="18" charset="0"/>
                <a:ea typeface="黑体" pitchFamily="49" charset="-122"/>
              </a:rPr>
              <a:t>密度的</a:t>
            </a:r>
            <a:r>
              <a:rPr lang="zh-CN" altLang="en-US" sz="3000" dirty="0" smtClean="0">
                <a:solidFill>
                  <a:srgbClr val="336699"/>
                </a:solidFill>
                <a:latin typeface="Times New Roman" pitchFamily="18" charset="0"/>
                <a:ea typeface="黑体" pitchFamily="49" charset="-122"/>
              </a:rPr>
              <a:t>聚类</a:t>
            </a:r>
            <a:endParaRPr lang="en-US" altLang="zh-CN" sz="3000" dirty="0" smtClean="0">
              <a:solidFill>
                <a:srgbClr val="336699"/>
              </a:solidFill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50000"/>
              </a:lnSpc>
              <a:spcBef>
                <a:spcPts val="700"/>
              </a:spcBef>
              <a:buClr>
                <a:srgbClr val="336699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000" dirty="0" smtClean="0">
                <a:solidFill>
                  <a:srgbClr val="336699"/>
                </a:solidFill>
                <a:latin typeface="Times New Roman" pitchFamily="18" charset="0"/>
                <a:ea typeface="黑体" pitchFamily="49" charset="-122"/>
              </a:rPr>
              <a:t>基于</a:t>
            </a:r>
            <a:r>
              <a:rPr lang="zh-CN" altLang="en-US" sz="3000" dirty="0">
                <a:solidFill>
                  <a:srgbClr val="336699"/>
                </a:solidFill>
                <a:latin typeface="Times New Roman" pitchFamily="18" charset="0"/>
                <a:ea typeface="黑体" pitchFamily="49" charset="-122"/>
              </a:rPr>
              <a:t>层次的聚类</a:t>
            </a:r>
          </a:p>
          <a:p>
            <a:pPr>
              <a:lnSpc>
                <a:spcPct val="150000"/>
              </a:lnSpc>
              <a:spcBef>
                <a:spcPts val="700"/>
              </a:spcBef>
              <a:buClr>
                <a:srgbClr val="336699"/>
              </a:buClr>
              <a:buSzPct val="80000"/>
              <a:buFont typeface="Calibri" pitchFamily="34" charset="0"/>
              <a:buChar char="❺"/>
            </a:pPr>
            <a:endParaRPr lang="en-US" altLang="zh-CN" sz="3000" dirty="0">
              <a:solidFill>
                <a:srgbClr val="336699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75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均值聚类的算法是一个迭代的过程，每次迭代包括两个</a:t>
            </a:r>
            <a:r>
              <a:rPr lang="ja-JP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步骤</a:t>
            </a:r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首先选择</a:t>
            </a:r>
            <a:r>
              <a:rPr lang="en-GB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个类的中心，将样本逐个指派到与其最近的中心的类中，得到一个聚类结果</a:t>
            </a:r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然后更新每个类的样本的均值，作为类的新的中心</a:t>
            </a:r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重复以上步骤，直到收敛</a:t>
            </a:r>
            <a:r>
              <a:rPr lang="ja-JP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为止</a:t>
            </a:r>
            <a:endParaRPr lang="en-GB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k-Means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聚类</a:t>
            </a:r>
            <a:endParaRPr lang="zh-CN" altLang="en-US" dirty="0" smtClean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97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首先，对于给定的中心值（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m</a:t>
            </a:r>
            <a:r>
              <a:rPr lang="en-US" altLang="zh-CN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1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,m</a:t>
            </a:r>
            <a:r>
              <a:rPr lang="en-US" altLang="zh-CN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,… ,</a:t>
            </a:r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m</a:t>
            </a:r>
            <a:r>
              <a:rPr lang="en-US" baseline="-25000" dirty="0" err="1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，求一个划分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C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，使得目标函数极小化：</a:t>
            </a:r>
            <a:endParaRPr lang="en-GB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就是说在类中心确定的情况下，将每个样本分到一个类中，使样本和其所属类的中心之间的距离总和</a:t>
            </a:r>
            <a:r>
              <a:rPr lang="ja-JP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最小</a:t>
            </a:r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求解结果，将每个样本指派到与其最近的中心</a:t>
            </a:r>
            <a:r>
              <a:rPr lang="en-US" altLang="ja-JP" dirty="0">
                <a:latin typeface="DengXian" panose="02010600030101010101" pitchFamily="2" charset="-122"/>
                <a:ea typeface="DengXian" panose="02010600030101010101" pitchFamily="2" charset="-122"/>
              </a:rPr>
              <a:t>m</a:t>
            </a:r>
            <a:r>
              <a:rPr lang="en-US" altLang="ja-JP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l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</a:t>
            </a:r>
            <a:r>
              <a:rPr lang="ja-JP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类</a:t>
            </a:r>
            <a:r>
              <a:rPr lang="en-US" altLang="zh-CN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C</a:t>
            </a:r>
            <a:r>
              <a:rPr lang="en-GB" baseline="-250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l</a:t>
            </a:r>
            <a:r>
              <a:rPr lang="ja-JP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中</a:t>
            </a:r>
            <a:endParaRPr lang="ja-JP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82323"/>
            <a:ext cx="3352800" cy="1248277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k-Means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聚类</a:t>
            </a:r>
            <a:endParaRPr lang="zh-CN" altLang="en-US" dirty="0" smtClean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0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77200" cy="5172075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然后，对给定的划分</a:t>
            </a:r>
            <a:r>
              <a:rPr lang="en-GB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</a:t>
            </a:r>
            <a:r>
              <a:rPr lang="zh-CN" altLang="en-GB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再求各个类的中心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m</a:t>
            </a:r>
            <a:r>
              <a:rPr lang="en-US" altLang="zh-CN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1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,m</a:t>
            </a:r>
            <a:r>
              <a:rPr lang="en-US" altLang="zh-CN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,… ,</a:t>
            </a:r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m</a:t>
            </a:r>
            <a:r>
              <a:rPr lang="en-US" baseline="-25000" dirty="0" err="1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r>
              <a:rPr lang="zh-CN" altLang="en-GB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使得目标函数极小化：</a:t>
            </a:r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GB" altLang="ja-JP" dirty="0" smtClean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GB" altLang="ja-JP" dirty="0" smtClean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就是说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在划分确定的情况下，使样本和其所属类的中心之间的距离总和最小</a:t>
            </a:r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求解结果，对于每个包含</a:t>
            </a:r>
            <a:r>
              <a:rPr lang="en-US" altLang="ja-JP" dirty="0" err="1">
                <a:latin typeface="DengXian" panose="02010600030101010101" pitchFamily="2" charset="-122"/>
                <a:ea typeface="DengXian" panose="02010600030101010101" pitchFamily="2" charset="-122"/>
              </a:rPr>
              <a:t>n</a:t>
            </a:r>
            <a:r>
              <a:rPr lang="en-US" altLang="ja-JP" baseline="-25000" dirty="0" err="1">
                <a:latin typeface="DengXian" panose="02010600030101010101" pitchFamily="2" charset="-122"/>
                <a:ea typeface="DengXian" panose="02010600030101010101" pitchFamily="2" charset="-122"/>
              </a:rPr>
              <a:t>l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个样本的</a:t>
            </a:r>
            <a:r>
              <a:rPr lang="ja-JP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类</a:t>
            </a:r>
            <a:r>
              <a:rPr lang="en-US" altLang="zh-CN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C</a:t>
            </a:r>
            <a:r>
              <a:rPr lang="en-GB" baseline="-250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l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更新其均值</a:t>
            </a:r>
            <a:r>
              <a:rPr lang="en-US" altLang="ja-JP" dirty="0">
                <a:latin typeface="DengXian" panose="02010600030101010101" pitchFamily="2" charset="-122"/>
                <a:ea typeface="DengXian" panose="02010600030101010101" pitchFamily="2" charset="-122"/>
              </a:rPr>
              <a:t>m</a:t>
            </a:r>
            <a:r>
              <a:rPr lang="en-US" altLang="ja-JP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l</a:t>
            </a:r>
          </a:p>
          <a:p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ja-JP" dirty="0" smtClean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ja-JP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重复以上两个步骤， 直到划分不再改变，得到聚类结果</a:t>
            </a:r>
            <a:endParaRPr lang="en-GB" altLang="ja-JP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ja-JP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905000"/>
            <a:ext cx="381000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859" y="4419600"/>
            <a:ext cx="3751552" cy="101945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k-Means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聚类</a:t>
            </a:r>
            <a:endParaRPr lang="zh-CN" altLang="en-US" dirty="0" smtClean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04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K-Means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75" y="1381125"/>
            <a:ext cx="42862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98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K-Means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9350" y="1409700"/>
            <a:ext cx="43053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64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K-Means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9350" y="1390650"/>
            <a:ext cx="43053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160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k-Means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算法特点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001000" cy="5105400"/>
          </a:xfrm>
        </p:spPr>
        <p:txBody>
          <a:bodyPr/>
          <a:lstStyle/>
          <a:p>
            <a:pPr algn="just" eaLnBrk="1" hangingPunct="1">
              <a:spcBef>
                <a:spcPts val="1200"/>
              </a:spcBef>
              <a:defRPr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该算法试图找出使误差平方和最小的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个划分。当结果簇是密集的，而簇与簇之间区分明显时，它的效果较好</a:t>
            </a:r>
            <a:endParaRPr lang="zh-CN" altLang="en-US" sz="2400" dirty="0" smtClean="0">
              <a:latin typeface="Times New Roman" pitchFamily="18" charset="0"/>
              <a:ea typeface="宋体" pitchFamily="2" charset="-122"/>
            </a:endParaRPr>
          </a:p>
          <a:p>
            <a:pPr algn="just" eaLnBrk="1" hangingPunct="1">
              <a:spcBef>
                <a:spcPts val="1200"/>
              </a:spcBef>
              <a:defRPr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算法并不能保证达到全局最小值，特别是数据集包含很多离群点时，这个问题尤其明显。这些离群点远离其他数据点，因此不适合归入任何一个簇。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algn="just" eaLnBrk="1" hangingPunct="1">
              <a:spcBef>
                <a:spcPts val="1200"/>
              </a:spcBef>
              <a:defRPr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如果离群点被选为初始种子，那么在后续迭代中不会有任何其他的向量被分配到该簇中。因此，常以局部最优结束</a:t>
            </a:r>
            <a:endParaRPr lang="zh-CN" altLang="en-US" sz="2400" dirty="0" smtClean="0">
              <a:latin typeface="Times New Roman" pitchFamily="18" charset="0"/>
              <a:ea typeface="宋体" pitchFamily="2" charset="-122"/>
            </a:endParaRPr>
          </a:p>
          <a:p>
            <a:pPr algn="just" eaLnBrk="1" hangingPunct="1">
              <a:spcBef>
                <a:spcPts val="1200"/>
              </a:spcBef>
              <a:defRPr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缺点：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要求用户必须事先给出要生成的簇的数目，聚类结果依赖于初始种子的选取；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不适合发现非凸面状的簇。不适合大小差别较大的簇；对于噪声和孤立点是敏感的，因为少量的该类数据能对平均值产生较大的影响</a:t>
            </a:r>
            <a:endParaRPr lang="zh-CN" altLang="en-US" sz="2400" dirty="0" smtClean="0">
              <a:ea typeface="宋体" pitchFamily="2" charset="-122"/>
            </a:endParaRP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0799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934200" cy="563562"/>
          </a:xfrm>
        </p:spPr>
        <p:txBody>
          <a:bodyPr/>
          <a:lstStyle/>
          <a:p>
            <a:r>
              <a:rPr lang="en-AU" altLang="zh-CN" dirty="0" smtClean="0"/>
              <a:t>The Influence of Initial Centroids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3"/>
          <a:srcRect r="2685"/>
          <a:stretch>
            <a:fillRect/>
          </a:stretch>
        </p:blipFill>
        <p:spPr bwMode="auto">
          <a:xfrm>
            <a:off x="479157" y="1219200"/>
            <a:ext cx="8283843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10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7010400" cy="563562"/>
          </a:xfrm>
        </p:spPr>
        <p:txBody>
          <a:bodyPr/>
          <a:lstStyle/>
          <a:p>
            <a:r>
              <a:rPr lang="en-AU" altLang="zh-CN" dirty="0" smtClean="0"/>
              <a:t>The Influence of Initial Centroids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592" y="1304925"/>
            <a:ext cx="8133077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35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类别数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的选择</a:t>
            </a:r>
            <a:endParaRPr lang="en-GB" altLang="ja-JP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1800"/>
              </a:spcBef>
            </a:pPr>
            <a:r>
              <a:rPr lang="en-GB" altLang="zh-CN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均值聚类中的类别数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值需要预先指定，而在实际应用中最优的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值是</a:t>
            </a:r>
            <a:r>
              <a:rPr lang="ja-JP" altLang="en-US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不知道的</a:t>
            </a:r>
            <a:endParaRPr lang="en-GB" altLang="ja-JP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1800"/>
              </a:spcBef>
            </a:pP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尝试用不同的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值聚类，检验得到聚类结果的质量，推测最优的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值</a:t>
            </a:r>
            <a:endParaRPr lang="en-GB" altLang="ja-JP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1800"/>
              </a:spcBef>
            </a:pP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聚类结果的质量可以用类的平均直径来</a:t>
            </a:r>
            <a:r>
              <a:rPr lang="ja-JP" altLang="en-US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衡量</a:t>
            </a:r>
            <a:endParaRPr lang="en-GB" altLang="ja-JP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1800"/>
              </a:spcBef>
            </a:pPr>
            <a:r>
              <a:rPr lang="ja-JP" altLang="en-US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一般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地，类别数变小时，平均直径会增加</a:t>
            </a:r>
            <a:endParaRPr lang="en-GB" altLang="ja-JP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1800"/>
              </a:spcBef>
            </a:pP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类别数变大超过某个值以后，平均直径会不变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而这个值正是最优的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值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实验时，可以采用二分查找，快速找到最优的</a:t>
            </a:r>
            <a:r>
              <a:rPr lang="en-GB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ja-JP" altLang="en-US" sz="2400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值</a:t>
            </a:r>
            <a:endParaRPr lang="ja-JP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GB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k-Means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算法特点</a:t>
            </a:r>
            <a:endParaRPr lang="zh-CN" altLang="en-US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62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什么是聚类</a:t>
            </a:r>
          </a:p>
        </p:txBody>
      </p:sp>
      <p:sp>
        <p:nvSpPr>
          <p:cNvPr id="30723" name="Rectangle 3"/>
          <p:cNvSpPr txBox="1">
            <a:spLocks noChangeArrowheads="1"/>
          </p:cNvSpPr>
          <p:nvPr/>
        </p:nvSpPr>
        <p:spPr bwMode="auto">
          <a:xfrm>
            <a:off x="457200" y="990600"/>
            <a:ext cx="8229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80000"/>
            </a:pPr>
            <a:r>
              <a:rPr lang="en-US" altLang="zh-CN" sz="2100" b="0" dirty="0">
                <a:ea typeface="宋体" pitchFamily="2" charset="-122"/>
              </a:rPr>
              <a:t>	</a:t>
            </a:r>
            <a:r>
              <a:rPr lang="zh-CN" altLang="en-US" sz="2200" b="0" dirty="0">
                <a:ea typeface="宋体" pitchFamily="2" charset="-122"/>
              </a:rPr>
              <a:t>简单地描述，</a:t>
            </a:r>
            <a:r>
              <a:rPr lang="zh-CN" altLang="en-US" sz="2200" b="0" dirty="0">
                <a:solidFill>
                  <a:srgbClr val="866600"/>
                </a:solidFill>
                <a:ea typeface="宋体" pitchFamily="2" charset="-122"/>
              </a:rPr>
              <a:t>聚类</a:t>
            </a:r>
            <a:r>
              <a:rPr lang="en-US" altLang="zh-CN" sz="2200" b="0" dirty="0">
                <a:ea typeface="宋体" pitchFamily="2" charset="-122"/>
              </a:rPr>
              <a:t>(Clustering)</a:t>
            </a:r>
            <a:r>
              <a:rPr lang="zh-CN" altLang="en-US" sz="2200" b="0" dirty="0">
                <a:ea typeface="宋体" pitchFamily="2" charset="-122"/>
              </a:rPr>
              <a:t>是将数据集划分为若干相似对象组成的多个组</a:t>
            </a:r>
            <a:r>
              <a:rPr lang="en-US" altLang="zh-CN" sz="2200" b="0" dirty="0">
                <a:ea typeface="宋体" pitchFamily="2" charset="-122"/>
              </a:rPr>
              <a:t>(group)</a:t>
            </a:r>
            <a:r>
              <a:rPr lang="zh-CN" altLang="en-US" sz="2200" b="0" dirty="0">
                <a:ea typeface="宋体" pitchFamily="2" charset="-122"/>
              </a:rPr>
              <a:t>或簇</a:t>
            </a:r>
            <a:r>
              <a:rPr lang="en-US" altLang="zh-CN" sz="2200" b="0" dirty="0">
                <a:ea typeface="宋体" pitchFamily="2" charset="-122"/>
              </a:rPr>
              <a:t>(cluster)</a:t>
            </a:r>
            <a:r>
              <a:rPr lang="zh-CN" altLang="en-US" sz="2200" b="0" dirty="0">
                <a:ea typeface="宋体" pitchFamily="2" charset="-122"/>
              </a:rPr>
              <a:t>的过程，使得</a:t>
            </a:r>
            <a:r>
              <a:rPr lang="zh-CN" altLang="en-US" sz="2200" b="0" dirty="0">
                <a:solidFill>
                  <a:srgbClr val="866600"/>
                </a:solidFill>
                <a:ea typeface="宋体" pitchFamily="2" charset="-122"/>
              </a:rPr>
              <a:t>同一组中对象间的相似度最大化，不同组中对象间的相似度最小化</a:t>
            </a:r>
            <a:r>
              <a:rPr lang="zh-CN" altLang="en-US" sz="2200" b="0" dirty="0">
                <a:ea typeface="宋体" pitchFamily="2" charset="-122"/>
              </a:rPr>
              <a:t>。或者说一个簇</a:t>
            </a:r>
            <a:r>
              <a:rPr lang="en-US" altLang="zh-CN" sz="2200" b="0" dirty="0">
                <a:ea typeface="宋体" pitchFamily="2" charset="-122"/>
              </a:rPr>
              <a:t>(cluster)</a:t>
            </a:r>
            <a:r>
              <a:rPr lang="zh-CN" altLang="en-US" sz="2200" b="0" dirty="0">
                <a:ea typeface="宋体" pitchFamily="2" charset="-122"/>
              </a:rPr>
              <a:t>就是由彼此相似的一组对象所构成的集合，不同簇中的对象通常不相似或相似度很</a:t>
            </a:r>
            <a:r>
              <a:rPr lang="zh-CN" altLang="en-US" sz="2200" b="0" dirty="0" smtClean="0">
                <a:ea typeface="宋体" pitchFamily="2" charset="-122"/>
              </a:rPr>
              <a:t>低</a:t>
            </a:r>
            <a:endParaRPr lang="zh-CN" altLang="en-US" sz="2200" b="0" dirty="0">
              <a:ea typeface="宋体" pitchFamily="2" charset="-122"/>
            </a:endParaRPr>
          </a:p>
        </p:txBody>
      </p:sp>
      <p:grpSp>
        <p:nvGrpSpPr>
          <p:cNvPr id="30724" name="组合 4"/>
          <p:cNvGrpSpPr>
            <a:grpSpLocks/>
          </p:cNvGrpSpPr>
          <p:nvPr/>
        </p:nvGrpSpPr>
        <p:grpSpPr bwMode="auto">
          <a:xfrm>
            <a:off x="1447800" y="3581400"/>
            <a:ext cx="6178105" cy="2895600"/>
            <a:chOff x="1219200" y="3886200"/>
            <a:chExt cx="6858000" cy="2217738"/>
          </a:xfrm>
        </p:grpSpPr>
        <p:grpSp>
          <p:nvGrpSpPr>
            <p:cNvPr id="30725" name="Group 4"/>
            <p:cNvGrpSpPr>
              <a:grpSpLocks/>
            </p:cNvGrpSpPr>
            <p:nvPr/>
          </p:nvGrpSpPr>
          <p:grpSpPr bwMode="auto">
            <a:xfrm>
              <a:off x="3092450" y="4502150"/>
              <a:ext cx="2882900" cy="1601788"/>
              <a:chOff x="2160" y="2544"/>
              <a:chExt cx="1920" cy="1687"/>
            </a:xfrm>
          </p:grpSpPr>
          <p:sp>
            <p:nvSpPr>
              <p:cNvPr id="30728" name="Line 5"/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29" name="Line 6"/>
              <p:cNvSpPr>
                <a:spLocks noChangeShapeType="1"/>
              </p:cNvSpPr>
              <p:nvPr/>
            </p:nvSpPr>
            <p:spPr bwMode="auto">
              <a:xfrm>
                <a:off x="2736" y="3696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0" name="Freeform 7"/>
              <p:cNvSpPr>
                <a:spLocks/>
              </p:cNvSpPr>
              <p:nvPr/>
            </p:nvSpPr>
            <p:spPr bwMode="auto">
              <a:xfrm>
                <a:off x="2226" y="3696"/>
                <a:ext cx="510" cy="535"/>
              </a:xfrm>
              <a:custGeom>
                <a:avLst/>
                <a:gdLst>
                  <a:gd name="T0" fmla="*/ 510 w 510"/>
                  <a:gd name="T1" fmla="*/ 0 h 535"/>
                  <a:gd name="T2" fmla="*/ 0 w 510"/>
                  <a:gd name="T3" fmla="*/ 535 h 535"/>
                  <a:gd name="T4" fmla="*/ 0 60000 65536"/>
                  <a:gd name="T5" fmla="*/ 0 60000 65536"/>
                  <a:gd name="T6" fmla="*/ 0 w 510"/>
                  <a:gd name="T7" fmla="*/ 0 h 535"/>
                  <a:gd name="T8" fmla="*/ 510 w 510"/>
                  <a:gd name="T9" fmla="*/ 535 h 53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10" h="535">
                    <a:moveTo>
                      <a:pt x="510" y="0"/>
                    </a:moveTo>
                    <a:lnTo>
                      <a:pt x="0" y="53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1" name="AutoShape 8"/>
              <p:cNvSpPr>
                <a:spLocks noChangeArrowheads="1"/>
              </p:cNvSpPr>
              <p:nvPr/>
            </p:nvSpPr>
            <p:spPr bwMode="auto">
              <a:xfrm>
                <a:off x="3264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32" name="AutoShape 9"/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33" name="AutoShape 10"/>
              <p:cNvSpPr>
                <a:spLocks noChangeArrowheads="1"/>
              </p:cNvSpPr>
              <p:nvPr/>
            </p:nvSpPr>
            <p:spPr bwMode="auto">
              <a:xfrm>
                <a:off x="3360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34" name="AutoShape 11"/>
              <p:cNvSpPr>
                <a:spLocks noChangeArrowheads="1"/>
              </p:cNvSpPr>
              <p:nvPr/>
            </p:nvSpPr>
            <p:spPr bwMode="auto">
              <a:xfrm>
                <a:off x="3360" y="302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35" name="AutoShape 12"/>
              <p:cNvSpPr>
                <a:spLocks noChangeArrowheads="1"/>
              </p:cNvSpPr>
              <p:nvPr/>
            </p:nvSpPr>
            <p:spPr bwMode="auto">
              <a:xfrm>
                <a:off x="3600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36" name="AutoShape 13"/>
              <p:cNvSpPr>
                <a:spLocks noChangeArrowheads="1"/>
              </p:cNvSpPr>
              <p:nvPr/>
            </p:nvSpPr>
            <p:spPr bwMode="auto">
              <a:xfrm>
                <a:off x="3504" y="278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37" name="AutoShape 14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38" name="AutoShape 15"/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39" name="AutoShape 16"/>
              <p:cNvSpPr>
                <a:spLocks noChangeArrowheads="1"/>
              </p:cNvSpPr>
              <p:nvPr/>
            </p:nvSpPr>
            <p:spPr bwMode="auto">
              <a:xfrm>
                <a:off x="3168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0" name="AutoShape 17"/>
              <p:cNvSpPr>
                <a:spLocks noChangeArrowheads="1"/>
              </p:cNvSpPr>
              <p:nvPr/>
            </p:nvSpPr>
            <p:spPr bwMode="auto">
              <a:xfrm>
                <a:off x="2160" y="326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1" name="AutoShape 18"/>
              <p:cNvSpPr>
                <a:spLocks noChangeArrowheads="1"/>
              </p:cNvSpPr>
              <p:nvPr/>
            </p:nvSpPr>
            <p:spPr bwMode="auto">
              <a:xfrm>
                <a:off x="2304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2" name="AutoShape 19"/>
              <p:cNvSpPr>
                <a:spLocks noChangeArrowheads="1"/>
              </p:cNvSpPr>
              <p:nvPr/>
            </p:nvSpPr>
            <p:spPr bwMode="auto">
              <a:xfrm>
                <a:off x="2304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3" name="AutoShape 20"/>
              <p:cNvSpPr>
                <a:spLocks noChangeArrowheads="1"/>
              </p:cNvSpPr>
              <p:nvPr/>
            </p:nvSpPr>
            <p:spPr bwMode="auto">
              <a:xfrm>
                <a:off x="2448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4" name="AutoShape 21"/>
              <p:cNvSpPr>
                <a:spLocks noChangeArrowheads="1"/>
              </p:cNvSpPr>
              <p:nvPr/>
            </p:nvSpPr>
            <p:spPr bwMode="auto">
              <a:xfrm>
                <a:off x="2352" y="316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5" name="AutoShape 22"/>
              <p:cNvSpPr>
                <a:spLocks noChangeArrowheads="1"/>
              </p:cNvSpPr>
              <p:nvPr/>
            </p:nvSpPr>
            <p:spPr bwMode="auto">
              <a:xfrm>
                <a:off x="2448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6" name="AutoShape 23"/>
              <p:cNvSpPr>
                <a:spLocks noChangeArrowheads="1"/>
              </p:cNvSpPr>
              <p:nvPr/>
            </p:nvSpPr>
            <p:spPr bwMode="auto">
              <a:xfrm>
                <a:off x="2160" y="340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7" name="AutoShape 24"/>
              <p:cNvSpPr>
                <a:spLocks noChangeArrowheads="1"/>
              </p:cNvSpPr>
              <p:nvPr/>
            </p:nvSpPr>
            <p:spPr bwMode="auto">
              <a:xfrm>
                <a:off x="3504" y="355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8" name="AutoShape 25"/>
              <p:cNvSpPr>
                <a:spLocks noChangeArrowheads="1"/>
              </p:cNvSpPr>
              <p:nvPr/>
            </p:nvSpPr>
            <p:spPr bwMode="auto">
              <a:xfrm>
                <a:off x="3792" y="360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49" name="AutoShape 26"/>
              <p:cNvSpPr>
                <a:spLocks noChangeArrowheads="1"/>
              </p:cNvSpPr>
              <p:nvPr/>
            </p:nvSpPr>
            <p:spPr bwMode="auto">
              <a:xfrm>
                <a:off x="3648" y="369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50" name="AutoShape 27"/>
              <p:cNvSpPr>
                <a:spLocks noChangeArrowheads="1"/>
              </p:cNvSpPr>
              <p:nvPr/>
            </p:nvSpPr>
            <p:spPr bwMode="auto">
              <a:xfrm>
                <a:off x="3504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51" name="AutoShape 28"/>
              <p:cNvSpPr>
                <a:spLocks noChangeArrowheads="1"/>
              </p:cNvSpPr>
              <p:nvPr/>
            </p:nvSpPr>
            <p:spPr bwMode="auto">
              <a:xfrm>
                <a:off x="3696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52" name="AutoShape 29"/>
              <p:cNvSpPr>
                <a:spLocks noChangeArrowheads="1"/>
              </p:cNvSpPr>
              <p:nvPr/>
            </p:nvSpPr>
            <p:spPr bwMode="auto">
              <a:xfrm flipV="1">
                <a:off x="3504" y="364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53" name="AutoShape 30"/>
              <p:cNvSpPr>
                <a:spLocks noChangeArrowheads="1"/>
              </p:cNvSpPr>
              <p:nvPr/>
            </p:nvSpPr>
            <p:spPr bwMode="auto">
              <a:xfrm>
                <a:off x="3696" y="350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0726" name="AutoShape 33"/>
            <p:cNvSpPr>
              <a:spLocks noChangeArrowheads="1"/>
            </p:cNvSpPr>
            <p:nvPr/>
          </p:nvSpPr>
          <p:spPr bwMode="auto">
            <a:xfrm>
              <a:off x="5975350" y="3886200"/>
              <a:ext cx="2101850" cy="685800"/>
            </a:xfrm>
            <a:prstGeom prst="wedgeRectCallout">
              <a:avLst>
                <a:gd name="adj1" fmla="val -86481"/>
                <a:gd name="adj2" fmla="val 158102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dirty="0">
                  <a:latin typeface="Tahoma" pitchFamily="34" charset="0"/>
                  <a:ea typeface="宋体" pitchFamily="2" charset="-122"/>
                </a:rPr>
                <a:t>类间相似度最小化</a:t>
              </a:r>
              <a:r>
                <a:rPr lang="en-US" altLang="zh-CN" sz="1800" dirty="0">
                  <a:latin typeface="Tahoma" pitchFamily="34" charset="0"/>
                  <a:ea typeface="宋体" pitchFamily="2" charset="-122"/>
                </a:rPr>
                <a:t>(</a:t>
              </a:r>
              <a:r>
                <a:rPr lang="zh-CN" altLang="en-US" sz="1800" dirty="0">
                  <a:latin typeface="Tahoma" pitchFamily="34" charset="0"/>
                  <a:ea typeface="宋体" pitchFamily="2" charset="-122"/>
                </a:rPr>
                <a:t>距离最大化</a:t>
              </a:r>
              <a:r>
                <a:rPr lang="en-US" altLang="zh-CN" sz="1800" dirty="0">
                  <a:latin typeface="Tahoma" pitchFamily="34" charset="0"/>
                  <a:ea typeface="宋体" pitchFamily="2" charset="-122"/>
                </a:rPr>
                <a:t>)</a:t>
              </a:r>
            </a:p>
          </p:txBody>
        </p:sp>
        <p:sp>
          <p:nvSpPr>
            <p:cNvPr id="30727" name="AutoShape 40"/>
            <p:cNvSpPr>
              <a:spLocks noChangeArrowheads="1"/>
            </p:cNvSpPr>
            <p:nvPr/>
          </p:nvSpPr>
          <p:spPr bwMode="auto">
            <a:xfrm>
              <a:off x="1219200" y="4114800"/>
              <a:ext cx="2057400" cy="666750"/>
            </a:xfrm>
            <a:prstGeom prst="wedgeRectCallout">
              <a:avLst>
                <a:gd name="adj1" fmla="val 45912"/>
                <a:gd name="adj2" fmla="val 10714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dirty="0">
                  <a:latin typeface="Tahoma" pitchFamily="34" charset="0"/>
                  <a:ea typeface="宋体" pitchFamily="2" charset="-122"/>
                </a:rPr>
                <a:t>类内相似度最大化</a:t>
              </a:r>
              <a:r>
                <a:rPr lang="en-US" altLang="zh-CN" sz="1800" dirty="0">
                  <a:latin typeface="Tahoma" pitchFamily="34" charset="0"/>
                  <a:ea typeface="宋体" pitchFamily="2" charset="-122"/>
                </a:rPr>
                <a:t>(</a:t>
              </a:r>
              <a:r>
                <a:rPr lang="zh-CN" altLang="en-US" sz="1800" dirty="0">
                  <a:latin typeface="Tahoma" pitchFamily="34" charset="0"/>
                  <a:ea typeface="宋体" pitchFamily="2" charset="-122"/>
                </a:rPr>
                <a:t>距离最小化</a:t>
              </a:r>
              <a:r>
                <a:rPr lang="en-US" altLang="zh-CN" sz="1800" dirty="0">
                  <a:latin typeface="Tahoma" pitchFamily="34" charset="0"/>
                  <a:ea typeface="宋体" pitchFamily="2" charset="-122"/>
                </a:rPr>
                <a:t>)</a:t>
              </a:r>
            </a:p>
          </p:txBody>
        </p:sp>
      </p:grpSp>
      <p:sp>
        <p:nvSpPr>
          <p:cNvPr id="3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6558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en-US" altLang="zh-CN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K </a:t>
            </a:r>
            <a:r>
              <a:rPr lang="zh-CN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值的选择</a:t>
            </a:r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20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990600"/>
            <a:ext cx="805815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550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421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35" y="1066801"/>
            <a:ext cx="8244665" cy="499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en-US" altLang="zh-CN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K </a:t>
            </a:r>
            <a:r>
              <a:rPr lang="zh-CN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值的选择</a:t>
            </a:r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98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en-GB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均值</a:t>
            </a:r>
            <a:r>
              <a:rPr lang="zh-CN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聚类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——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85800" y="990600"/>
            <a:ext cx="7848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步骤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/>
              <a:t>随机</a:t>
            </a:r>
            <a:r>
              <a:rPr lang="zh-CN" altLang="en-US" sz="2000" dirty="0"/>
              <a:t>选取样本作为初始均值向量（初始值：</a:t>
            </a:r>
            <a:r>
              <a:rPr lang="en-US" altLang="zh-CN" sz="2000" dirty="0"/>
              <a:t>k </a:t>
            </a:r>
            <a:r>
              <a:rPr lang="zh-CN" altLang="en-US" sz="2000" dirty="0"/>
              <a:t>的值</a:t>
            </a:r>
            <a:r>
              <a:rPr lang="en-US" altLang="zh-CN" sz="2000" dirty="0"/>
              <a:t>【</a:t>
            </a:r>
            <a:r>
              <a:rPr lang="zh-CN" altLang="en-US" sz="2000" dirty="0"/>
              <a:t>即几个簇</a:t>
            </a:r>
            <a:r>
              <a:rPr lang="en-US" altLang="zh-CN" sz="2000" dirty="0"/>
              <a:t>】</a:t>
            </a:r>
            <a:r>
              <a:rPr lang="zh-CN" altLang="en-US" sz="2000" dirty="0"/>
              <a:t>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分别计算每个样本点到初始均值向量的距离，距离哪个点最近就属于哪个簇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每个簇重新计算中心点，重复第二步直到收敛</a:t>
            </a:r>
          </a:p>
        </p:txBody>
      </p:sp>
      <p:pic>
        <p:nvPicPr>
          <p:cNvPr id="393218" name="Picture 2" descr="https://gavin-pic-1302578220.cos.ap-beijing.myqcloud.com/img/202102100213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820000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7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7626" y="990600"/>
            <a:ext cx="8235373" cy="586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en-GB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均值</a:t>
            </a:r>
            <a:r>
              <a:rPr lang="zh-CN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聚类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——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394242" name="Picture 2" descr="https://gavin-pic-1302578220.cos.ap-beijing.myqcloud.com/img/20210210021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7" y="990600"/>
            <a:ext cx="7244773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3400" y="1039690"/>
            <a:ext cx="8229600" cy="581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en-GB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均值</a:t>
            </a:r>
            <a:r>
              <a:rPr lang="zh-CN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聚类</a:t>
            </a:r>
            <a:r>
              <a:rPr lang="en-US" altLang="zh-CN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——</a:t>
            </a:r>
            <a:r>
              <a:rPr lang="zh-CN" altLang="en-US" dirty="0" smtClean="0">
                <a:latin typeface="DengXian" panose="02010600030101010101" pitchFamily="2" charset="-122"/>
                <a:ea typeface="DengXian" panose="02010600030101010101" pitchFamily="2" charset="-122"/>
              </a:rPr>
              <a:t>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395266" name="Picture 2" descr="https://gavin-pic-1302578220.cos.ap-beijing.myqcloud.com/img/202102100215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57275"/>
            <a:ext cx="655320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/>
          <p:cNvSpPr>
            <a:spLocks noGrp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基于混合模型的聚类</a:t>
            </a:r>
            <a:endParaRPr lang="en-US" altLang="zh-CN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7523" name="内容占位符 2"/>
          <p:cNvSpPr>
            <a:spLocks noGrp="1"/>
          </p:cNvSpPr>
          <p:nvPr>
            <p:ph idx="1"/>
          </p:nvPr>
        </p:nvSpPr>
        <p:spPr>
          <a:xfrm>
            <a:off x="609600" y="1143000"/>
            <a:ext cx="7924800" cy="5105400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假定数据由一个统计过程产生，通过找出最佳拟合数据的统计模型来描述数据，其中统计模型用分布和该分布的一组参数描述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用统计分布对簇进行建模，即对象通过一个随机过程，由一个被若干统计参数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如均值和方差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刻画的统计分布产生</a:t>
            </a:r>
            <a:endParaRPr lang="en-US" altLang="zh-CN" sz="2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使用若干统计分布对数据建模，每个分布对应于一个簇，每个分布的参数提供对应簇的描述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混合模型将数据看作从不同的概率分布得到的观测值的集合，概率分布可以是任意分布，但通常是多元正态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</a:t>
            </a:r>
            <a:endParaRPr lang="en-US" altLang="zh-CN" sz="24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752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20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标题 1"/>
          <p:cNvSpPr>
            <a:spLocks noGrp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基于混合模型的聚类</a:t>
            </a:r>
          </a:p>
        </p:txBody>
      </p:sp>
      <p:sp>
        <p:nvSpPr>
          <p:cNvPr id="18437" name="内容占位符 2"/>
          <p:cNvSpPr>
            <a:spLocks noGrp="1"/>
          </p:cNvSpPr>
          <p:nvPr>
            <p:ph idx="1"/>
          </p:nvPr>
        </p:nvSpPr>
        <p:spPr>
          <a:xfrm>
            <a:off x="533400" y="1066800"/>
            <a:ext cx="8153400" cy="5029200"/>
          </a:xfrm>
        </p:spPr>
        <p:txBody>
          <a:bodyPr/>
          <a:lstStyle/>
          <a:p>
            <a:pPr algn="just"/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混合模型对应于如下数据产生过程，给定几个分布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通常类型相同但参数不同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，随机地选取一个分布并由它产生一个对象。重复该过程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次，其中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是对象的个数</a:t>
            </a:r>
            <a:endParaRPr lang="en-US" altLang="zh-CN" sz="22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形式的，假定有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个分布和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个对象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200" baseline="-25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…, </a:t>
            </a:r>
            <a:r>
              <a:rPr lang="en-US" altLang="zh-CN" sz="22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200" baseline="-250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，第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j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个分布的参数</a:t>
            </a:r>
            <a:r>
              <a:rPr lang="el-GR" altLang="zh-CN" sz="2200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200" baseline="-25000" dirty="0" smtClean="0">
                <a:latin typeface="Times New Roman" pitchFamily="18" charset="0"/>
                <a:ea typeface="宋体" pitchFamily="2" charset="-122"/>
              </a:rPr>
              <a:t>j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, </a:t>
            </a:r>
            <a:r>
              <a:rPr lang="el-GR" altLang="zh-CN" sz="2200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是所有参数的集合，即</a:t>
            </a:r>
            <a:r>
              <a:rPr lang="el-GR" altLang="zh-CN" sz="2200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={</a:t>
            </a:r>
            <a:r>
              <a:rPr lang="el-GR" altLang="zh-CN" sz="2200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200" baseline="-25000" dirty="0" smtClean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, …, </a:t>
            </a:r>
            <a:r>
              <a:rPr lang="el-GR" altLang="zh-CN" sz="2200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200" baseline="-25000" dirty="0" smtClean="0">
                <a:latin typeface="Times New Roman" pitchFamily="18" charset="0"/>
                <a:ea typeface="宋体" pitchFamily="2" charset="-122"/>
              </a:rPr>
              <a:t>k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}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，</a:t>
            </a:r>
            <a:r>
              <a:rPr lang="en-US" altLang="zh-CN" sz="2200" dirty="0" err="1" smtClean="0">
                <a:latin typeface="Times New Roman" pitchFamily="18" charset="0"/>
                <a:ea typeface="宋体" pitchFamily="2" charset="-122"/>
              </a:rPr>
              <a:t>prob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(x</a:t>
            </a:r>
            <a:r>
              <a:rPr lang="en-US" altLang="zh-CN" sz="2200" baseline="-25000" dirty="0" smtClean="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|</a:t>
            </a:r>
            <a:r>
              <a:rPr lang="el-GR" altLang="zh-CN" sz="2200" dirty="0" smtClean="0">
                <a:latin typeface="Times New Roman" pitchFamily="18" charset="0"/>
                <a:cs typeface="Times New Roman" pitchFamily="18" charset="0"/>
              </a:rPr>
              <a:t> θ</a:t>
            </a:r>
            <a:r>
              <a:rPr lang="en-US" altLang="zh-CN" sz="2200" baseline="-25000" dirty="0" smtClean="0">
                <a:latin typeface="Times New Roman" pitchFamily="18" charset="0"/>
                <a:ea typeface="宋体" pitchFamily="2" charset="-122"/>
              </a:rPr>
              <a:t>j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是第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i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个对象来自第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j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个分布的概率，</a:t>
            </a:r>
            <a:r>
              <a:rPr lang="en-US" altLang="zh-CN" sz="2200" dirty="0" err="1" smtClean="0">
                <a:latin typeface="Times New Roman" pitchFamily="18" charset="0"/>
                <a:ea typeface="宋体" pitchFamily="2" charset="-122"/>
              </a:rPr>
              <a:t>w</a:t>
            </a:r>
            <a:r>
              <a:rPr lang="en-US" altLang="zh-CN" sz="2200" baseline="-25000" dirty="0" err="1" smtClean="0">
                <a:latin typeface="Times New Roman" pitchFamily="18" charset="0"/>
                <a:ea typeface="宋体" pitchFamily="2" charset="-122"/>
              </a:rPr>
              <a:t>j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是对象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x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由第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j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个分布产生的概率，∑</a:t>
            </a:r>
            <a:r>
              <a:rPr lang="en-US" altLang="zh-CN" sz="2200" dirty="0" err="1" smtClean="0">
                <a:latin typeface="Times New Roman" pitchFamily="18" charset="0"/>
                <a:ea typeface="宋体" pitchFamily="2" charset="-122"/>
              </a:rPr>
              <a:t>w</a:t>
            </a:r>
            <a:r>
              <a:rPr lang="en-US" altLang="zh-CN" sz="2200" baseline="-25000" dirty="0" err="1" smtClean="0">
                <a:latin typeface="Times New Roman" pitchFamily="18" charset="0"/>
                <a:ea typeface="宋体" pitchFamily="2" charset="-122"/>
              </a:rPr>
              <a:t>j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=1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，对象</a:t>
            </a: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x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的概率</a:t>
            </a:r>
            <a:endParaRPr lang="en-US" altLang="zh-CN" sz="2200" dirty="0" smtClean="0">
              <a:latin typeface="Times New Roman" pitchFamily="18" charset="0"/>
              <a:ea typeface="宋体" pitchFamily="2" charset="-122"/>
            </a:endParaRPr>
          </a:p>
          <a:p>
            <a:pPr algn="just">
              <a:buFont typeface="Arial" pitchFamily="34" charset="0"/>
              <a:buNone/>
            </a:pPr>
            <a:endParaRPr lang="en-US" altLang="zh-CN" sz="2200" dirty="0">
              <a:latin typeface="Times New Roman" pitchFamily="18" charset="0"/>
              <a:ea typeface="宋体" pitchFamily="2" charset="-122"/>
            </a:endParaRPr>
          </a:p>
          <a:p>
            <a:pPr algn="just">
              <a:buFont typeface="Arial" pitchFamily="34" charset="0"/>
              <a:buNone/>
            </a:pPr>
            <a:endParaRPr lang="en-US" altLang="zh-CN" sz="2200" dirty="0" smtClean="0">
              <a:latin typeface="Times New Roman" pitchFamily="18" charset="0"/>
              <a:ea typeface="宋体" pitchFamily="2" charset="-122"/>
            </a:endParaRPr>
          </a:p>
          <a:p>
            <a:pPr algn="just">
              <a:spcBef>
                <a:spcPts val="2400"/>
              </a:spcBef>
            </a:pPr>
            <a:r>
              <a:rPr lang="en-US" altLang="zh-CN" sz="2200" dirty="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如果对象以独立的方式产生，则整个对象集的概率是每个个体对象</a:t>
            </a:r>
            <a:r>
              <a:rPr lang="en-US" altLang="zh-CN" sz="2200" i="1" dirty="0" smtClean="0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200" i="1" baseline="-25000" dirty="0" smtClean="0">
                <a:latin typeface="Times New Roman" pitchFamily="18" charset="0"/>
                <a:ea typeface="宋体" pitchFamily="2" charset="-122"/>
              </a:rPr>
              <a:t>i</a:t>
            </a:r>
            <a:r>
              <a:rPr lang="zh-CN" altLang="en-US" sz="2200" dirty="0" smtClean="0">
                <a:latin typeface="Times New Roman" pitchFamily="18" charset="0"/>
                <a:ea typeface="宋体" pitchFamily="2" charset="-122"/>
              </a:rPr>
              <a:t>的概率的乘积</a:t>
            </a:r>
          </a:p>
        </p:txBody>
      </p:sp>
      <p:sp>
        <p:nvSpPr>
          <p:cNvPr id="184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8434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24904"/>
              </p:ext>
            </p:extLst>
          </p:nvPr>
        </p:nvGraphicFramePr>
        <p:xfrm>
          <a:off x="2628900" y="3733800"/>
          <a:ext cx="3886200" cy="611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62" name="Equation" r:id="rId3" imgW="1930400" imgH="304800" progId="Equation.DSMT4">
                  <p:embed/>
                </p:oleObj>
              </mc:Choice>
              <mc:Fallback>
                <p:oleObj name="Equation" r:id="rId3" imgW="1930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3733800"/>
                        <a:ext cx="3886200" cy="611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809890"/>
              </p:ext>
            </p:extLst>
          </p:nvPr>
        </p:nvGraphicFramePr>
        <p:xfrm>
          <a:off x="1676400" y="5562600"/>
          <a:ext cx="6508750" cy="865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63" name="Equation" r:id="rId5" imgW="3238200" imgH="431640" progId="Equation.DSMT4">
                  <p:embed/>
                </p:oleObj>
              </mc:Choice>
              <mc:Fallback>
                <p:oleObj name="Equation" r:id="rId5" imgW="32382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562600"/>
                        <a:ext cx="6508750" cy="865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1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内容占位符 2"/>
          <p:cNvSpPr>
            <a:spLocks noGrp="1"/>
          </p:cNvSpPr>
          <p:nvPr>
            <p:ph idx="1"/>
          </p:nvPr>
        </p:nvSpPr>
        <p:spPr>
          <a:xfrm>
            <a:off x="533400" y="914400"/>
            <a:ext cx="8153400" cy="2819400"/>
          </a:xfrm>
        </p:spPr>
        <p:txBody>
          <a:bodyPr/>
          <a:lstStyle/>
          <a:p>
            <a:pPr algn="just"/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对于混合模型，每个分布描述一个不同的组，即一个不同的簇。通过统计方法，我们可以由数据估计这些分布的参数，从而描述这些分布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簇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</a:p>
          <a:p>
            <a:pPr algn="just"/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我们可以识别哪个对象属于哪个簇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/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混合模型并不产生对象到簇的明确指派，而是给出具体对象属于特定簇的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概率</a:t>
            </a:r>
            <a:endParaRPr lang="en-US" altLang="zh-CN" sz="2400" dirty="0" smtClean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lvl="1" algn="just">
              <a:buFont typeface="Arial" pitchFamily="34" charset="0"/>
              <a:buNone/>
            </a:pPr>
            <a:endParaRPr lang="zh-CN" altLang="en-US" sz="2200" dirty="0" smtClean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854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gray">
          <a:xfrm>
            <a:off x="509954" y="3384550"/>
            <a:ext cx="8023225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24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目标：识别每个对象属于哪个簇</a:t>
            </a:r>
            <a:endParaRPr lang="en-US" altLang="zh-CN" sz="2400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/>
            <a:r>
              <a:rPr lang="zh-CN" altLang="en-US" sz="22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计算每个对象属于特定簇的概率</a:t>
            </a:r>
            <a:endParaRPr lang="en-US" altLang="zh-CN" sz="2200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/>
            <a:r>
              <a:rPr lang="zh-CN" altLang="en-US" sz="22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混合模型中，每个簇对应于一个分布</a:t>
            </a:r>
            <a:endParaRPr lang="en-US" altLang="zh-CN" sz="2200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/>
            <a:r>
              <a:rPr lang="zh-CN" altLang="en-US" sz="22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需要计算每个对象由给定分布产生的概率</a:t>
            </a:r>
            <a:endParaRPr lang="en-US" altLang="zh-CN" sz="2200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/>
            <a:r>
              <a:rPr lang="zh-CN" altLang="en-US" sz="22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每个分布的参数未知</a:t>
            </a:r>
            <a:endParaRPr lang="en-US" altLang="zh-CN" sz="2200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/>
            <a:r>
              <a:rPr lang="zh-CN" altLang="en-US" sz="22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需要根据数据估计分布参数</a:t>
            </a:r>
            <a:endParaRPr lang="en-US" altLang="zh-CN" sz="2200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/>
            <a:r>
              <a:rPr lang="zh-CN" altLang="en-US" sz="220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但是存在多个分布，属于每个分布的数据未知，如何估计分布的参数？</a:t>
            </a:r>
            <a:endParaRPr lang="en-US" altLang="zh-CN" sz="2200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基于混合模型的聚类</a:t>
            </a:r>
            <a:endParaRPr lang="en-US" altLang="zh-CN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9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17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67000" y="4267200"/>
          <a:ext cx="3821206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04" name="Equation" r:id="rId3" imgW="1968480" imgH="431640" progId="Equation.KSEE3">
                  <p:embed/>
                </p:oleObj>
              </mc:Choice>
              <mc:Fallback>
                <p:oleObj name="Equation" r:id="rId3" imgW="1968480" imgH="43164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267200"/>
                        <a:ext cx="3821206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685925" y="5334000"/>
          <a:ext cx="55403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05" name="Equation" r:id="rId5" imgW="2616120" imgH="431640" progId="Equation.KSEE3">
                  <p:embed/>
                </p:oleObj>
              </mc:Choice>
              <mc:Fallback>
                <p:oleObj name="Equation" r:id="rId5" imgW="2616120" imgH="43164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5334000"/>
                        <a:ext cx="554037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5462" name="Picture 6" descr="File:Normal Distribution PDF.sv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" y="1143000"/>
            <a:ext cx="4532242" cy="2895600"/>
          </a:xfrm>
          <a:prstGeom prst="rect">
            <a:avLst/>
          </a:prstGeom>
          <a:noFill/>
        </p:spPr>
      </p:pic>
      <p:pic>
        <p:nvPicPr>
          <p:cNvPr id="3" name="Picture 6" descr="File:Em old faithful.gif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57800" y="990600"/>
            <a:ext cx="3429000" cy="3429001"/>
          </a:xfrm>
          <a:prstGeom prst="rect">
            <a:avLst/>
          </a:prstGeom>
          <a:noFill/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r>
              <a:rPr lang="zh-CN" altLang="en-US" dirty="0"/>
              <a:t>高斯混合</a:t>
            </a:r>
            <a:r>
              <a:rPr lang="zh-CN" altLang="en-US" dirty="0" smtClean="0"/>
              <a:t>聚类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3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r>
              <a:rPr lang="zh-CN" altLang="en-US" dirty="0"/>
              <a:t>高斯混合</a:t>
            </a:r>
            <a:r>
              <a:rPr lang="zh-CN" altLang="en-US" dirty="0" smtClean="0"/>
              <a:t>聚类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877" y="796981"/>
            <a:ext cx="8023225" cy="447675"/>
          </a:xfrm>
        </p:spPr>
        <p:txBody>
          <a:bodyPr/>
          <a:lstStyle/>
          <a:p>
            <a:r>
              <a:rPr lang="zh-CN" altLang="en-US" dirty="0"/>
              <a:t>原先数据集是这个样子的：</a:t>
            </a:r>
          </a:p>
        </p:txBody>
      </p:sp>
      <p:pic>
        <p:nvPicPr>
          <p:cNvPr id="389122" name="Picture 2" descr="https://gavin-pic-1302578220.cos.ap-beijing.myqcloud.com/img/20210210161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2000"/>
            <a:ext cx="5333999" cy="291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26" name="Picture 6" descr="https://gavin-pic-1302578220.cos.ap-beijing.myqcloud.com/img/1234333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609" y="3886200"/>
            <a:ext cx="3074493" cy="298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28" name="Picture 8" descr="https://gavin-pic-1302578220.cos.ap-beijing.myqcloud.com/img/202102101610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17" y="762000"/>
            <a:ext cx="2936276" cy="27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/>
          <p:cNvSpPr/>
          <p:nvPr/>
        </p:nvSpPr>
        <p:spPr>
          <a:xfrm>
            <a:off x="5367198" y="1786848"/>
            <a:ext cx="805002" cy="990600"/>
          </a:xfrm>
          <a:prstGeom prst="rightArrow">
            <a:avLst>
              <a:gd name="adj1" fmla="val 50000"/>
              <a:gd name="adj2" fmla="val 2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混合</a:t>
            </a:r>
          </a:p>
        </p:txBody>
      </p:sp>
      <p:sp>
        <p:nvSpPr>
          <p:cNvPr id="7" name="矩形 6"/>
          <p:cNvSpPr/>
          <p:nvPr/>
        </p:nvSpPr>
        <p:spPr>
          <a:xfrm>
            <a:off x="2988839" y="3810000"/>
            <a:ext cx="324307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先用</a:t>
            </a:r>
            <a:r>
              <a:rPr lang="zh-CN" altLang="en-US" sz="2000" dirty="0"/>
              <a:t>选择</a:t>
            </a:r>
            <a:r>
              <a:rPr lang="en-US" altLang="zh-CN" sz="2000" dirty="0" smtClean="0"/>
              <a:t>K </a:t>
            </a:r>
            <a:r>
              <a:rPr lang="zh-CN" altLang="en-US" sz="2000" dirty="0"/>
              <a:t>均值的方法，来选定两个中心值，把这两个中心值</a:t>
            </a:r>
            <a:r>
              <a:rPr lang="zh-CN" altLang="en-US" sz="2000" dirty="0" smtClean="0"/>
              <a:t>作为均值的初始值</a:t>
            </a:r>
            <a:endParaRPr lang="en-US" altLang="zh-CN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不再</a:t>
            </a:r>
            <a:r>
              <a:rPr lang="zh-CN" altLang="en-US" sz="2000" dirty="0"/>
              <a:t>使用简单的圆高斯模型，使用协方差矩阵，而不是每个高斯的方差，这样可以使</a:t>
            </a:r>
            <a:r>
              <a:rPr lang="zh-CN" altLang="en-US" sz="2000" dirty="0" smtClean="0"/>
              <a:t>圆变成</a:t>
            </a:r>
            <a:r>
              <a:rPr lang="zh-CN" altLang="en-US" sz="2000" dirty="0"/>
              <a:t>椭圆形</a:t>
            </a:r>
          </a:p>
        </p:txBody>
      </p:sp>
      <p:pic>
        <p:nvPicPr>
          <p:cNvPr id="389132" name="Picture 12" descr="https://gavin-pic-1302578220.cos.ap-beijing.myqcloud.com/img/123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3" y="3886200"/>
            <a:ext cx="3057443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514600" y="5210339"/>
            <a:ext cx="321468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>
              <a:lnSpc>
                <a:spcPct val="120000"/>
              </a:lnSpc>
              <a:spcBef>
                <a:spcPts val="700"/>
              </a:spcBef>
              <a:buClr>
                <a:srgbClr val="336699"/>
              </a:buClr>
            </a:pPr>
            <a:r>
              <a:rPr lang="zh-CN" altLang="en-US" sz="2400" b="0" dirty="0">
                <a:latin typeface="Times New Roman" pitchFamily="18" charset="0"/>
                <a:ea typeface="黑体" pitchFamily="49" charset="-122"/>
              </a:rPr>
              <a:t>提出一个算法来寻找该例中的簇结构</a:t>
            </a:r>
            <a:endParaRPr lang="de-DE" altLang="zh-CN" sz="2400" b="0" dirty="0"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318469" name="Picture 5" descr="https://gavin-pic-1302578220.cos.ap-beijing.myqcloud.com/img/202102101515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8173203" cy="24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16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629478"/>
            <a:ext cx="2438400" cy="222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3400" y="1001406"/>
            <a:ext cx="8153400" cy="15131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什么是聚类任务？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2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类别：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无监督学习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2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目的：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通过对无标记训练样本的学习来揭示数据的内在性质及规律，为进一步的数据分析提供基础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1" name="Rectangle 2"/>
          <p:cNvSpPr txBox="1">
            <a:spLocks noRot="1" noChangeArrowheads="1"/>
          </p:cNvSpPr>
          <p:nvPr/>
        </p:nvSpPr>
        <p:spPr bwMode="gray">
          <a:xfrm>
            <a:off x="609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zh-CN" altLang="zh-CN" kern="0" smtClean="0">
                <a:ea typeface="宋体" pitchFamily="2" charset="-122"/>
              </a:rPr>
              <a:t>什么是聚类</a:t>
            </a:r>
            <a:endParaRPr lang="zh-CN" altLang="zh-CN" kern="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9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711255"/>
              </p:ext>
            </p:extLst>
          </p:nvPr>
        </p:nvGraphicFramePr>
        <p:xfrm>
          <a:off x="762000" y="1402032"/>
          <a:ext cx="7620000" cy="3474768"/>
        </p:xfrm>
        <a:graphic>
          <a:graphicData uri="http://schemas.openxmlformats.org/drawingml/2006/table">
            <a:tbl>
              <a:tblPr/>
              <a:tblGrid>
                <a:gridCol w="698016"/>
                <a:gridCol w="6921984"/>
              </a:tblGrid>
              <a:tr h="43113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EM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算法</a:t>
                      </a: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1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选择模型参数的初始集</a:t>
                      </a: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repeat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603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3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0825" marR="0" lvl="0" indent="-15208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 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期望步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：对于每个对象，计算每个对象属于每个分布的概率，即计算</a:t>
                      </a: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prob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分布</a:t>
                      </a:r>
                      <a:r>
                        <a:rPr kumimoji="0" lang="en-US" altLang="zh-CN" sz="2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j</a:t>
                      </a: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|</a:t>
                      </a:r>
                      <a:r>
                        <a:rPr kumimoji="0" lang="en-US" altLang="zh-CN" sz="2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x</a:t>
                      </a:r>
                      <a:r>
                        <a:rPr kumimoji="0" lang="en-US" altLang="zh-CN" sz="24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, </a:t>
                      </a:r>
                      <a:r>
                        <a:rPr kumimoji="0" lang="el-GR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Θ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603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4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36688" marR="0" lvl="0" indent="-14366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 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最大化步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：给定期望步得到的概率，找出最大化该期望似然的新的参数估计</a:t>
                      </a: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5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until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参数不发生变化</a:t>
                      </a:r>
                    </a:p>
                  </a:txBody>
                  <a:tcPr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632" name="标题 1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EM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（期望最大化）算法聚类</a:t>
            </a: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49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内容占位符 2"/>
          <p:cNvSpPr>
            <a:spLocks noGrp="1"/>
          </p:cNvSpPr>
          <p:nvPr>
            <p:ph idx="1"/>
          </p:nvPr>
        </p:nvSpPr>
        <p:spPr>
          <a:xfrm>
            <a:off x="609600" y="914400"/>
            <a:ext cx="8023225" cy="5638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选择模型参数的初始值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k-means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类似，可以随机选取，也可以用其他方法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期望步：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计算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prob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分布</a:t>
            </a:r>
            <a:r>
              <a:rPr lang="en-US" altLang="zh-CN" sz="2400" i="1" dirty="0" err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j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|</a:t>
            </a:r>
            <a:r>
              <a:rPr lang="en-US" altLang="zh-CN" sz="2400" i="1" dirty="0" err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400" i="1" baseline="-25000" dirty="0" err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</a:t>
            </a:r>
            <a:r>
              <a:rPr lang="el-GR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endParaRPr lang="zh-CN" altLang="en-US" sz="2400" dirty="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一般假定每个分布都是高斯分布</a:t>
            </a:r>
            <a:endParaRPr lang="en-US" altLang="zh-CN" sz="2400" dirty="0" smtClean="0">
              <a:latin typeface="Times New Roman" pitchFamily="18" charset="0"/>
              <a:ea typeface="宋体" pitchFamily="2" charset="-122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可以使用贝叶斯公式和全概率公式</a:t>
            </a:r>
            <a:endParaRPr lang="en-US" altLang="zh-CN" sz="2400" dirty="0" smtClean="0">
              <a:latin typeface="Times New Roman" pitchFamily="18" charset="0"/>
              <a:ea typeface="宋体" pitchFamily="2" charset="-122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类似于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k-means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中将对象指派到簇</a:t>
            </a:r>
            <a:endParaRPr lang="en-US" altLang="zh-CN" sz="2400" dirty="0" smtClean="0"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最大化步：</a:t>
            </a:r>
            <a:endParaRPr lang="en-US" altLang="zh-CN" sz="2400" dirty="0" smtClean="0">
              <a:latin typeface="Times New Roman" pitchFamily="18" charset="0"/>
              <a:ea typeface="宋体" pitchFamily="2" charset="-122"/>
            </a:endParaRPr>
          </a:p>
          <a:p>
            <a:pPr lvl="1" algn="just"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计算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每个点属于每个分布的概率，然后使用这些概率，计算参数的新的估计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这些参数是最大化该似然的参数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</a:p>
          <a:p>
            <a:pPr lvl="1" algn="just"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该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迭代继续下去，直到参数的估计不再改变或改变很小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  <a:endParaRPr lang="zh-CN" altLang="en-US" dirty="0" smtClean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2643" name="标题 1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EM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（期望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最大化）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算法聚类</a:t>
            </a: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668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zh-CN" altLang="en-US" dirty="0"/>
              <a:t>高斯混合聚类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62000" y="990600"/>
            <a:ext cx="6705600" cy="357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cap="all" dirty="0"/>
              <a:t>步骤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dirty="0"/>
              <a:t>初始化 高斯混合成分的个数 </a:t>
            </a:r>
            <a:r>
              <a:rPr lang="en-US" altLang="zh-CN" sz="2000" dirty="0"/>
              <a:t>k </a:t>
            </a:r>
            <a:r>
              <a:rPr lang="zh-CN" altLang="en-US" sz="2000" dirty="0"/>
              <a:t>，假设高斯混合分布模型参数 </a:t>
            </a:r>
            <a:r>
              <a:rPr lang="en-US" altLang="zh-CN" sz="2000" b="1" dirty="0"/>
              <a:t>α(</a:t>
            </a:r>
            <a:r>
              <a:rPr lang="zh-CN" altLang="en-US" sz="2000" b="1" dirty="0"/>
              <a:t>高斯混合系数</a:t>
            </a:r>
            <a:r>
              <a:rPr lang="en-US" altLang="zh-CN" sz="2000" b="1" dirty="0"/>
              <a:t>)</a:t>
            </a:r>
            <a:r>
              <a:rPr lang="zh-CN" altLang="en-US" sz="2000" dirty="0"/>
              <a:t> </a:t>
            </a:r>
            <a:r>
              <a:rPr lang="en-US" altLang="zh-CN" sz="2000" b="1" dirty="0"/>
              <a:t>μ (</a:t>
            </a:r>
            <a:r>
              <a:rPr lang="zh-CN" altLang="en-US" sz="2000" b="1" dirty="0"/>
              <a:t>均值</a:t>
            </a:r>
            <a:r>
              <a:rPr lang="en-US" altLang="zh-CN" sz="2000" b="1" dirty="0"/>
              <a:t>) , Σ(</a:t>
            </a:r>
            <a:r>
              <a:rPr lang="zh-CN" altLang="en-US" sz="2000" b="1" dirty="0"/>
              <a:t>协方差矩阵</a:t>
            </a:r>
            <a:r>
              <a:rPr lang="en-US" altLang="zh-CN" sz="2000" b="1" dirty="0"/>
              <a:t>)</a:t>
            </a:r>
            <a:r>
              <a:rPr lang="zh-CN" altLang="en-US" sz="2000" dirty="0"/>
              <a:t>；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dirty="0"/>
              <a:t>分别计算每个样本点的 后验概率 </a:t>
            </a:r>
            <a:r>
              <a:rPr lang="en-US" altLang="zh-CN" sz="2000" dirty="0"/>
              <a:t>(</a:t>
            </a:r>
            <a:r>
              <a:rPr lang="zh-CN" altLang="en-US" sz="2000" dirty="0"/>
              <a:t>该样本点属于每一个高斯模型的概率</a:t>
            </a:r>
            <a:r>
              <a:rPr lang="en-US" altLang="zh-CN" sz="2000" dirty="0"/>
              <a:t>)</a:t>
            </a:r>
            <a:r>
              <a:rPr lang="zh-CN" altLang="en-US" sz="2000" dirty="0"/>
              <a:t>；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dirty="0"/>
              <a:t>迭代 </a:t>
            </a:r>
            <a:r>
              <a:rPr lang="en-US" altLang="zh-CN" sz="2000" b="1" dirty="0"/>
              <a:t>α</a:t>
            </a:r>
            <a:r>
              <a:rPr lang="zh-CN" altLang="en-US" sz="2000" dirty="0"/>
              <a:t> </a:t>
            </a:r>
            <a:r>
              <a:rPr lang="en-US" altLang="zh-CN" sz="2000" b="1" dirty="0"/>
              <a:t>μ , Σ</a:t>
            </a:r>
            <a:r>
              <a:rPr lang="zh-CN" altLang="en-US" sz="2000" b="1" dirty="0"/>
              <a:t>；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dirty="0"/>
              <a:t>重复第二步直到</a:t>
            </a:r>
            <a:r>
              <a:rPr lang="zh-CN" altLang="en-US" sz="2000" dirty="0" smtClean="0"/>
              <a:t>收敛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785446" y="5029200"/>
            <a:ext cx="75965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000" b="1" cap="all" dirty="0"/>
              <a:t>难点</a:t>
            </a:r>
          </a:p>
          <a:p>
            <a:pPr>
              <a:spcBef>
                <a:spcPts val="1200"/>
              </a:spcBef>
            </a:pPr>
            <a:r>
              <a:rPr lang="zh-CN" altLang="en-US" sz="2000" dirty="0"/>
              <a:t>后验概率 </a:t>
            </a:r>
            <a:r>
              <a:rPr lang="en-US" altLang="zh-CN" sz="2000" dirty="0"/>
              <a:t>(</a:t>
            </a:r>
            <a:r>
              <a:rPr lang="zh-CN" altLang="en-US" sz="2000" dirty="0"/>
              <a:t>该样本点属于每一个高斯模型的概率</a:t>
            </a:r>
            <a:r>
              <a:rPr lang="en-US" altLang="zh-CN" sz="2000" dirty="0"/>
              <a:t>)</a:t>
            </a:r>
            <a:r>
              <a:rPr lang="zh-CN" altLang="en-US" sz="2000" dirty="0"/>
              <a:t>的计算</a:t>
            </a:r>
          </a:p>
        </p:txBody>
      </p:sp>
    </p:spTree>
    <p:extLst>
      <p:ext uri="{BB962C8B-B14F-4D97-AF65-F5344CB8AC3E}">
        <p14:creationId xmlns:p14="http://schemas.microsoft.com/office/powerpoint/2010/main" val="259228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zh-CN" altLang="en-US" dirty="0"/>
              <a:t>高斯混合聚类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390148" name="Picture 4" descr="https://gavin-pic-1302578220.cos.ap-beijing.myqcloud.com/img/20210210173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4" y="1524000"/>
            <a:ext cx="8212016" cy="103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150" name="Picture 6" descr="https://gavin-pic-1302578220.cos.ap-beijing.myqcloud.com/img/2021021017365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1242"/>
            <a:ext cx="8077200" cy="7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152" name="Picture 8" descr="https://gavin-pic-1302578220.cos.ap-beijing.myqcloud.com/img/202102101738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37177"/>
            <a:ext cx="8119475" cy="17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00" y="1048455"/>
            <a:ext cx="281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后验概率</a:t>
            </a:r>
            <a:r>
              <a:rPr lang="zh-CN" altLang="en-US" sz="2400" b="1" dirty="0"/>
              <a:t>的计算</a:t>
            </a: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71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zh-CN" altLang="en-US" dirty="0"/>
              <a:t>高斯混合聚类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09600" y="1072515"/>
            <a:ext cx="7772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dirty="0"/>
              <a:t>怎样迭代 </a:t>
            </a:r>
            <a:r>
              <a:rPr lang="en-US" altLang="zh-CN" sz="2400" b="1" dirty="0"/>
              <a:t>α</a:t>
            </a:r>
            <a:r>
              <a:rPr lang="zh-CN" altLang="en-US" sz="2400" dirty="0"/>
              <a:t> </a:t>
            </a:r>
            <a:r>
              <a:rPr lang="en-US" altLang="zh-CN" sz="2400" b="1" dirty="0"/>
              <a:t>μ , Σ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>
              <a:spcBef>
                <a:spcPts val="1200"/>
              </a:spcBef>
            </a:pPr>
            <a:r>
              <a:rPr lang="en-US" altLang="zh-CN" sz="2400" b="1" dirty="0" smtClean="0"/>
              <a:t>α</a:t>
            </a:r>
            <a:r>
              <a:rPr lang="zh-CN" altLang="en-US" sz="2400" dirty="0"/>
              <a:t> </a:t>
            </a:r>
            <a:r>
              <a:rPr lang="en-US" altLang="zh-CN" sz="2400" dirty="0"/>
              <a:t>——</a:t>
            </a:r>
            <a:r>
              <a:rPr lang="zh-CN" altLang="en-US" sz="2400" dirty="0"/>
              <a:t>通过样本加权平均值来估计</a:t>
            </a:r>
          </a:p>
        </p:txBody>
      </p:sp>
      <p:pic>
        <p:nvPicPr>
          <p:cNvPr id="391173" name="Picture 5" descr="https://gavin-pic-1302578220.cos.ap-beijing.myqcloud.com/img/202102101742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803764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38908" y="3505200"/>
            <a:ext cx="5304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Σ</a:t>
            </a:r>
            <a:r>
              <a:rPr lang="zh-CN" altLang="en-US" sz="2400" dirty="0"/>
              <a:t> </a:t>
            </a:r>
            <a:r>
              <a:rPr lang="en-US" altLang="zh-CN" sz="2400" dirty="0"/>
              <a:t>——</a:t>
            </a:r>
            <a:r>
              <a:rPr lang="zh-CN" altLang="en-US" sz="2400" dirty="0"/>
              <a:t>通过样本加权平均值来估计</a:t>
            </a:r>
          </a:p>
        </p:txBody>
      </p:sp>
      <p:pic>
        <p:nvPicPr>
          <p:cNvPr id="391175" name="Picture 7" descr="https://gavin-pic-1302578220.cos.ap-beijing.myqcloud.com/img/202102101743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99801"/>
            <a:ext cx="7816362" cy="166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85800" y="5638800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μ</a:t>
            </a:r>
            <a:r>
              <a:rPr lang="zh-CN" altLang="en-US" sz="2400" dirty="0"/>
              <a:t> </a:t>
            </a:r>
            <a:r>
              <a:rPr lang="en-US" altLang="zh-CN" sz="2400" dirty="0"/>
              <a:t>——</a:t>
            </a:r>
            <a:r>
              <a:rPr lang="zh-CN" altLang="en-US" sz="2400" dirty="0"/>
              <a:t>由样本属于该成分的平均后验概率确定</a:t>
            </a:r>
          </a:p>
        </p:txBody>
      </p:sp>
    </p:spTree>
    <p:extLst>
      <p:ext uri="{BB962C8B-B14F-4D97-AF65-F5344CB8AC3E}">
        <p14:creationId xmlns:p14="http://schemas.microsoft.com/office/powerpoint/2010/main" val="17962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zh-CN" altLang="en-US" dirty="0"/>
              <a:t>高斯混合聚类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392196" name="Picture 4" descr="https://gavin-pic-1302578220.cos.ap-beijing.myqcloud.com/img/202102101745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105253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8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zh-CN" altLang="en-US" dirty="0"/>
              <a:t>高斯混合聚类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427010" name="Picture 2" descr="https://gavin-pic-1302578220.cos.ap-beijing.myqcloud.com/img/20210210175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0" y="1066800"/>
            <a:ext cx="8227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9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3400" y="10274"/>
            <a:ext cx="8229600" cy="6847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397314" name="Picture 2" descr="https://gavin-pic-1302578220.cos.ap-beijing.myqcloud.com/img/20210210175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74"/>
            <a:ext cx="7353404" cy="68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28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5562"/>
            <a:ext cx="7010400" cy="706438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基于密度的聚类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610600" cy="3048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聚类标准采用密度，即寻找被低密度区域分离的高密度区域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能发现具有任意形状的簇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易于处理离群点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需要用密度参数作为终止条件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DBSCAN: Ester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等 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(KDD’96)</a:t>
            </a:r>
          </a:p>
        </p:txBody>
      </p:sp>
      <p:pic>
        <p:nvPicPr>
          <p:cNvPr id="359426" name="Picture 2" descr="https://gavin-pic-1302578220.cos.ap-beijing.myqcloud.com/img/202010182014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23" y="3048000"/>
            <a:ext cx="70104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9728" y="1433960"/>
            <a:ext cx="2842272" cy="169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78941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401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82" y="1828800"/>
            <a:ext cx="79883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</p:spTree>
    <p:extLst>
      <p:ext uri="{BB962C8B-B14F-4D97-AF65-F5344CB8AC3E}">
        <p14:creationId xmlns:p14="http://schemas.microsoft.com/office/powerpoint/2010/main" val="29560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458787" y="0"/>
            <a:ext cx="82280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zh-CN" altLang="en-US" sz="3600" b="0" i="1" dirty="0">
                <a:latin typeface="Times New Roman" pitchFamily="18" charset="0"/>
                <a:ea typeface="黑体" pitchFamily="49" charset="-122"/>
              </a:rPr>
              <a:t>分类</a:t>
            </a:r>
            <a:r>
              <a:rPr lang="de-DE" altLang="zh-CN" sz="3600" b="0" i="1" dirty="0">
                <a:latin typeface="Times New Roman" pitchFamily="18" charset="0"/>
                <a:ea typeface="黑体" pitchFamily="49" charset="-122"/>
              </a:rPr>
              <a:t> vs. </a:t>
            </a:r>
            <a:r>
              <a:rPr lang="zh-CN" altLang="en-US" sz="3600" b="0" i="1" dirty="0">
                <a:latin typeface="Times New Roman" pitchFamily="18" charset="0"/>
                <a:ea typeface="黑体" pitchFamily="49" charset="-122"/>
              </a:rPr>
              <a:t>聚类</a:t>
            </a:r>
            <a:endParaRPr lang="de-DE" altLang="zh-CN" sz="3600" b="0" i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de-DE" altLang="zh-CN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82233" y="1143000"/>
            <a:ext cx="8318500" cy="1065212"/>
          </a:xfrm>
          <a:prstGeom prst="rect">
            <a:avLst/>
          </a:prstGeom>
        </p:spPr>
        <p:txBody>
          <a:bodyPr/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2400" b="0" kern="0" dirty="0">
                <a:ea typeface="宋体" pitchFamily="2" charset="-122"/>
              </a:rPr>
              <a:t>分类：有监督的学习</a:t>
            </a:r>
            <a:endParaRPr lang="en-US" altLang="zh-CN" sz="2400" b="0" kern="0" dirty="0">
              <a:ea typeface="宋体" pitchFamily="2" charset="-122"/>
            </a:endParaRPr>
          </a:p>
          <a:p>
            <a:pPr marL="800100" lvl="1" indent="-342900" eaLnBrk="1" hangingPunct="1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100000"/>
              <a:buFont typeface="Arial" pitchFamily="34" charset="0"/>
              <a:buChar char="–"/>
              <a:defRPr/>
            </a:pPr>
            <a:r>
              <a:rPr lang="zh-CN" altLang="en-US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类别事先人工定义好，并且是学习算法的输入一部分；</a:t>
            </a:r>
            <a:endParaRPr lang="en-US" altLang="zh-CN" sz="2400" b="0" kern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800100" lvl="1" indent="-342900" eaLnBrk="1" hangingPunct="1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100000"/>
              <a:buFont typeface="Arial" pitchFamily="34" charset="0"/>
              <a:buNone/>
              <a:defRPr/>
            </a:pPr>
            <a:endParaRPr lang="zh-CN" altLang="en-US" sz="2400" b="0" kern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82233" y="2219935"/>
            <a:ext cx="8318500" cy="2057400"/>
          </a:xfrm>
          <a:prstGeom prst="rect">
            <a:avLst/>
          </a:prstGeom>
        </p:spPr>
        <p:txBody>
          <a:bodyPr/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2400" b="0" kern="0" dirty="0">
                <a:ea typeface="宋体" pitchFamily="2" charset="-122"/>
              </a:rPr>
              <a:t>聚类：无监督的学习</a:t>
            </a:r>
            <a:endParaRPr lang="en-US" altLang="zh-CN" sz="2400" b="0" kern="0" dirty="0">
              <a:ea typeface="宋体" pitchFamily="2" charset="-122"/>
            </a:endParaRPr>
          </a:p>
          <a:p>
            <a:pPr marL="800100" lvl="1" indent="-342900" eaLnBrk="1" hangingPunct="1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100000"/>
              <a:buFont typeface="Arial" pitchFamily="34" charset="0"/>
              <a:buChar char="–"/>
              <a:defRPr/>
            </a:pPr>
            <a:r>
              <a:rPr lang="zh-CN" altLang="en-US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簇在没有人工输入的情况下从数据推理而得；</a:t>
            </a:r>
            <a:endParaRPr lang="en-US" altLang="zh-CN" sz="2400" b="0" kern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800100" lvl="1" indent="-342900" eaLnBrk="1" hangingPunct="1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100000"/>
              <a:buFont typeface="Arial" pitchFamily="34" charset="0"/>
              <a:buChar char="–"/>
              <a:defRPr/>
            </a:pPr>
            <a:r>
              <a:rPr lang="zh-CN" altLang="en-US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很多因素会影响聚类的输出结果：簇的个数、相似度计算方法</a:t>
            </a:r>
            <a:r>
              <a:rPr lang="zh-CN" altLang="en-US" sz="2400" b="0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、数据点的</a:t>
            </a:r>
            <a:r>
              <a:rPr lang="zh-CN" altLang="en-US" sz="2400" b="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表示方式，等等</a:t>
            </a:r>
            <a:endParaRPr lang="en-US" altLang="zh-CN" sz="2400" b="0" kern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800100" lvl="1" indent="-342900" eaLnBrk="1" hangingPunct="1"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100000"/>
              <a:buFont typeface="Arial" pitchFamily="34" charset="0"/>
              <a:buNone/>
              <a:defRPr/>
            </a:pPr>
            <a:endParaRPr lang="zh-CN" altLang="en-US" sz="2400" b="0" kern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564783" y="4277335"/>
            <a:ext cx="8153400" cy="219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200" b="1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聚类分析正在蓬勃发展，广泛应用于一些探索性领域</a:t>
            </a:r>
            <a:r>
              <a:rPr lang="en-US" altLang="zh-CN" sz="2200" b="1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</a:t>
            </a:r>
            <a:r>
              <a:rPr lang="zh-CN" altLang="en-US" sz="2200" b="1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如</a:t>
            </a:r>
            <a:r>
              <a:rPr lang="zh-CN" altLang="en-US" sz="2200" b="1" kern="0" dirty="0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统计学与模式分析，金融分析，市场营销，决策支持，信息检索，</a:t>
            </a:r>
            <a:r>
              <a:rPr lang="en-US" altLang="zh-CN" sz="2200" b="1" kern="0" dirty="0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WEB</a:t>
            </a:r>
            <a:r>
              <a:rPr lang="zh-CN" altLang="en-US" sz="2200" b="1" kern="0" dirty="0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挖掘，网络安全，图象处理，地质勘探、城市规划，土地使用、地震分析，空间数据分析，生物学，天文学，心理学，考古学</a:t>
            </a:r>
            <a:r>
              <a:rPr lang="zh-CN" altLang="en-US" sz="2200" b="1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等</a:t>
            </a:r>
            <a:endParaRPr lang="zh-CN" altLang="zh-CN" sz="2200" b="1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9653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标题 1"/>
          <p:cNvSpPr>
            <a:spLocks/>
          </p:cNvSpPr>
          <p:nvPr/>
        </p:nvSpPr>
        <p:spPr bwMode="auto">
          <a:xfrm>
            <a:off x="381000" y="1371600"/>
            <a:ext cx="8229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en-US" sz="2100">
              <a:solidFill>
                <a:schemeClr val="tx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87044" name="Rectangle 12"/>
          <p:cNvSpPr>
            <a:spLocks noChangeArrowheads="1"/>
          </p:cNvSpPr>
          <p:nvPr/>
        </p:nvSpPr>
        <p:spPr bwMode="auto">
          <a:xfrm>
            <a:off x="533400" y="1096018"/>
            <a:ext cx="8153400" cy="469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DBSCAN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是一种基于高密度连通区域的聚类方法，该算法将具有足够高密度的区域划分为簇，并在具有噪声的空间数据库中发现任意形状的簇，它将簇定义为密度相连的点的最大的集合。根据点的密度将点分为三类：</a:t>
            </a:r>
            <a:endParaRPr lang="en-US" altLang="zh-CN" sz="2400" b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FontTx/>
              <a:buAutoNum type="arabicParenBoth"/>
            </a:pP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稠密区域内部的点</a:t>
            </a:r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核心点</a:t>
            </a:r>
            <a:r>
              <a:rPr lang="en-US" altLang="zh-CN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endParaRPr lang="en-US" altLang="zh-CN" sz="2400" b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(2) 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稠密区域边缘上的点</a:t>
            </a:r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边界点</a:t>
            </a:r>
            <a:r>
              <a:rPr lang="en-US" altLang="zh-CN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endParaRPr lang="en-US" altLang="zh-CN" sz="2400" b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(3) 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稀疏区域中的点</a:t>
            </a:r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噪声或背景点</a:t>
            </a:r>
            <a:r>
              <a:rPr lang="en-US" altLang="zh-CN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endParaRPr lang="zh-CN" altLang="en-US" sz="2400" b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给定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一个对象集合</a:t>
            </a:r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，对象之间的距离函数为</a:t>
            </a:r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distance</a:t>
            </a:r>
            <a:r>
              <a:rPr lang="en-US" altLang="zh-CN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(*</a:t>
            </a:r>
            <a:r>
              <a:rPr lang="zh-CN" altLang="en-US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，*</a:t>
            </a:r>
            <a:r>
              <a:rPr lang="en-US" altLang="zh-CN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，邻域半径为</a:t>
            </a:r>
            <a:r>
              <a:rPr lang="en-US" altLang="zh-CN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Eps</a:t>
            </a:r>
            <a:endParaRPr lang="zh-CN" altLang="en-US" sz="2400" b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535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  <p:sp>
        <p:nvSpPr>
          <p:cNvPr id="88067" name="内容占位符 2"/>
          <p:cNvSpPr>
            <a:spLocks noGrp="1"/>
          </p:cNvSpPr>
          <p:nvPr>
            <p:ph idx="1"/>
          </p:nvPr>
        </p:nvSpPr>
        <p:spPr>
          <a:xfrm>
            <a:off x="381000" y="1098550"/>
            <a:ext cx="8458200" cy="514985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点的密度：在点的给定半径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(Eps)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之内的点计数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包括点本身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</a:p>
          <a:p>
            <a:pPr lvl="1">
              <a:spcBef>
                <a:spcPts val="1200"/>
              </a:spcBef>
            </a:pP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该点密度取决于指定的半径，如果半径足够大，则所有点的密度都等于数据集中的点数，如果半径太小，则所有点的密度都是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一个点是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核心点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，如果该点的给定邻域内的点的个数超过指定数量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4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MinPts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的点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这些点在簇内部，点的邻域由距离函数和用户指定的距离参数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Eps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决定。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边界点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不是核心点，但它落在某个核心点的邻域内。边界点可能落在多个核心点的邻域内。</a:t>
            </a:r>
            <a:endParaRPr lang="en-US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噪音点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既不是核心点也不是边界点</a:t>
            </a: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4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"/>
          <a:stretch>
            <a:fillRect/>
          </a:stretch>
        </p:blipFill>
        <p:spPr bwMode="auto">
          <a:xfrm>
            <a:off x="762000" y="990600"/>
            <a:ext cx="73136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标题 5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DBSCAN: 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核心、边界和噪音点</a:t>
            </a: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81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402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304925"/>
            <a:ext cx="80200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</p:spTree>
    <p:extLst>
      <p:ext uri="{BB962C8B-B14F-4D97-AF65-F5344CB8AC3E}">
        <p14:creationId xmlns:p14="http://schemas.microsoft.com/office/powerpoint/2010/main" val="39149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403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447800"/>
            <a:ext cx="7912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</p:spTree>
    <p:extLst>
      <p:ext uri="{BB962C8B-B14F-4D97-AF65-F5344CB8AC3E}">
        <p14:creationId xmlns:p14="http://schemas.microsoft.com/office/powerpoint/2010/main" val="36338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404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441450"/>
            <a:ext cx="79502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</p:spTree>
    <p:extLst>
      <p:ext uri="{BB962C8B-B14F-4D97-AF65-F5344CB8AC3E}">
        <p14:creationId xmlns:p14="http://schemas.microsoft.com/office/powerpoint/2010/main" val="10303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405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33" y="1447800"/>
            <a:ext cx="8179867" cy="326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</p:spTree>
    <p:extLst>
      <p:ext uri="{BB962C8B-B14F-4D97-AF65-F5344CB8AC3E}">
        <p14:creationId xmlns:p14="http://schemas.microsoft.com/office/powerpoint/2010/main" val="31261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406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368383"/>
            <a:ext cx="8226425" cy="350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</p:spTree>
    <p:extLst>
      <p:ext uri="{BB962C8B-B14F-4D97-AF65-F5344CB8AC3E}">
        <p14:creationId xmlns:p14="http://schemas.microsoft.com/office/powerpoint/2010/main" val="40584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407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1" y="1368425"/>
            <a:ext cx="8254169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</p:spTree>
    <p:extLst>
      <p:ext uri="{BB962C8B-B14F-4D97-AF65-F5344CB8AC3E}">
        <p14:creationId xmlns:p14="http://schemas.microsoft.com/office/powerpoint/2010/main" val="10525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408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59" y="1349375"/>
            <a:ext cx="8269141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</p:spTree>
    <p:extLst>
      <p:ext uri="{BB962C8B-B14F-4D97-AF65-F5344CB8AC3E}">
        <p14:creationId xmlns:p14="http://schemas.microsoft.com/office/powerpoint/2010/main" val="12102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430082" name="Picture 2" descr="https://gimg2.baidu.com/image_search/src=http%3A%2F%2Fp.ssl.qhimg.com%2Ft01010bee14e27d8d32.jpg&amp;refer=http%3A%2F%2Fp.ssl.qhimg.com&amp;app=2002&amp;size=f9999,10000&amp;q=a80&amp;n=0&amp;g=0n&amp;fmt=jpeg?sec=1622685511&amp;t=95b22634a3cf388c7134081c40d70b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1570"/>
            <a:ext cx="4325815" cy="341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084" name="Picture 4" descr="https://gimg2.baidu.com/image_search/src=http%3A%2F%2Fwww.08087.cc%2Fd%2Ffile%2Fzh%2F379389011862b112863400a07365931a.jpg&amp;refer=http%3A%2F%2Fwww.08087.cc&amp;app=2002&amp;size=f9999,10000&amp;q=a80&amp;n=0&amp;g=0n&amp;fmt=jpeg?sec=1622685560&amp;t=a4ece26888bc141f5ba675a2870b40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12772"/>
            <a:ext cx="4800600" cy="34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7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410626" name="Picture 2" descr="https://gavin-pic-1302578220.cos.ap-beijing.myqcloud.com/img/202102100237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219200"/>
            <a:ext cx="8242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8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416770" name="Picture 2" descr="https://gavin-pic-1302578220.cos.ap-beijing.myqcloud.com/img/202102100242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08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3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22238"/>
            <a:ext cx="6705600" cy="563562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415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6868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83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409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990600"/>
            <a:ext cx="8026400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5877"/>
            <a:ext cx="3962400" cy="297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052"/>
          <p:cNvSpPr txBox="1">
            <a:spLocks noChangeArrowheads="1"/>
          </p:cNvSpPr>
          <p:nvPr/>
        </p:nvSpPr>
        <p:spPr bwMode="auto">
          <a:xfrm>
            <a:off x="1257300" y="6427787"/>
            <a:ext cx="25146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200" dirty="0">
                <a:ea typeface="宋体" pitchFamily="2" charset="-122"/>
              </a:rPr>
              <a:t>原始点</a:t>
            </a:r>
          </a:p>
        </p:txBody>
      </p:sp>
      <p:pic>
        <p:nvPicPr>
          <p:cNvPr id="9" name="Picture 20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777692"/>
            <a:ext cx="3749648" cy="308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055"/>
          <p:cNvSpPr txBox="1">
            <a:spLocks noChangeArrowheads="1"/>
          </p:cNvSpPr>
          <p:nvPr/>
        </p:nvSpPr>
        <p:spPr bwMode="auto">
          <a:xfrm>
            <a:off x="5985545" y="6324600"/>
            <a:ext cx="77015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200" dirty="0">
                <a:ea typeface="宋体" pitchFamily="2" charset="-122"/>
              </a:rPr>
              <a:t>簇</a:t>
            </a: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DBSCAN</a:t>
            </a:r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－基于中心的密度方法</a:t>
            </a:r>
          </a:p>
        </p:txBody>
      </p:sp>
      <p:sp>
        <p:nvSpPr>
          <p:cNvPr id="12" name="灯片编号占位符 1"/>
          <p:cNvSpPr txBox="1">
            <a:spLocks/>
          </p:cNvSpPr>
          <p:nvPr/>
        </p:nvSpPr>
        <p:spPr bwMode="gray">
          <a:xfrm>
            <a:off x="3581400" y="64912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45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层次聚类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534400" cy="608012"/>
          </a:xfrm>
        </p:spPr>
        <p:txBody>
          <a:bodyPr/>
          <a:lstStyle/>
          <a:p>
            <a:pPr eaLnBrk="1" hangingPunct="1">
              <a:lnSpc>
                <a:spcPts val="34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层次聚类的目标是生成目录的一个层次结构：</a:t>
            </a:r>
            <a:endParaRPr lang="de-DE" altLang="zh-CN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ts val="3400"/>
              </a:lnSpc>
              <a:buFont typeface="Wingdings" pitchFamily="2" charset="2"/>
              <a:buNone/>
            </a:pPr>
            <a:endParaRPr lang="zh-CN" altLang="en-US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4" name="Picture 6" descr="17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7212"/>
            <a:ext cx="74961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4341812"/>
            <a:ext cx="4419600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eaLnBrk="1" hangingPunct="1">
              <a:lnSpc>
                <a:spcPts val="3400"/>
              </a:lnSpc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这个层次结构是自动创建的，可以通过自顶向下或自底向上的方法来</a:t>
            </a:r>
            <a:r>
              <a:rPr lang="zh-CN" altLang="en-US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实现</a:t>
            </a:r>
            <a:endParaRPr lang="de-DE" altLang="zh-CN" sz="2400" b="0" dirty="0">
              <a:solidFill>
                <a:srgbClr val="19531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292100" indent="-292100" eaLnBrk="1" hangingPunct="1">
              <a:lnSpc>
                <a:spcPts val="3400"/>
              </a:lnSpc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80000"/>
              <a:defRPr/>
            </a:pPr>
            <a:endParaRPr lang="de-DE" altLang="zh-CN" sz="2800" b="0" kern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292100" indent="-292100" eaLnBrk="1" hangingPunct="1">
              <a:lnSpc>
                <a:spcPts val="3400"/>
              </a:lnSpc>
              <a:spcBef>
                <a:spcPct val="10000"/>
              </a:spcBef>
              <a:spcAft>
                <a:spcPts val="400"/>
              </a:spcAft>
              <a:buClr>
                <a:srgbClr val="19531F"/>
              </a:buClr>
              <a:buSzPct val="80000"/>
              <a:buFont typeface="Wingdings" pitchFamily="2" charset="2"/>
              <a:buNone/>
              <a:defRPr/>
            </a:pPr>
            <a:endParaRPr lang="zh-CN" altLang="en-US" sz="2800" b="0" kern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6" name="Picture 2" descr="http://dinosaurs.nhm.org/dinosaurs/resources/clado/orn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30755" y="4114800"/>
            <a:ext cx="3632245" cy="27786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2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层次聚类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001000" cy="4572000"/>
          </a:xfrm>
        </p:spPr>
        <p:txBody>
          <a:bodyPr/>
          <a:lstStyle/>
          <a:p>
            <a:pPr eaLnBrk="1" hangingPunct="1">
              <a:lnSpc>
                <a:spcPts val="3400"/>
              </a:lnSpc>
              <a:spcBef>
                <a:spcPts val="600"/>
              </a:spcBef>
            </a:pPr>
            <a:r>
              <a:rPr lang="zh-CN" altLang="en-US" sz="2400" dirty="0" smtClean="0">
                <a:ea typeface="宋体" pitchFamily="2" charset="-122"/>
              </a:rPr>
              <a:t>主要有两种类型</a:t>
            </a:r>
            <a:endParaRPr lang="en-US" altLang="zh-CN" sz="2400" dirty="0" smtClean="0">
              <a:ea typeface="宋体" pitchFamily="2" charset="-122"/>
            </a:endParaRPr>
          </a:p>
          <a:p>
            <a:pPr lvl="1" eaLnBrk="1" hangingPunct="1">
              <a:lnSpc>
                <a:spcPts val="3400"/>
              </a:lnSpc>
              <a:spcBef>
                <a:spcPts val="600"/>
              </a:spcBef>
            </a:pPr>
            <a:r>
              <a:rPr lang="zh-CN" altLang="en-US" sz="2400" dirty="0" smtClean="0">
                <a:ea typeface="宋体" pitchFamily="2" charset="-122"/>
              </a:rPr>
              <a:t>凝聚式（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自底向上</a:t>
            </a:r>
            <a:r>
              <a:rPr lang="zh-CN" altLang="en-US" sz="2400" dirty="0" smtClean="0">
                <a:ea typeface="宋体" pitchFamily="2" charset="-122"/>
              </a:rPr>
              <a:t>）:  </a:t>
            </a:r>
            <a:endParaRPr lang="en-US" altLang="zh-CN" sz="2400" dirty="0" smtClean="0">
              <a:ea typeface="宋体" pitchFamily="2" charset="-122"/>
            </a:endParaRPr>
          </a:p>
          <a:p>
            <a:pPr lvl="2">
              <a:spcBef>
                <a:spcPts val="600"/>
              </a:spcBef>
              <a:spcAft>
                <a:spcPts val="400"/>
              </a:spcAft>
              <a:buClr>
                <a:srgbClr val="19531F"/>
              </a:buClr>
              <a:buSzPct val="70000"/>
              <a:buFont typeface="Wingdings" pitchFamily="2" charset="2"/>
              <a:buChar char="u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一开始将每个对象作为单独的一个簇</a:t>
            </a:r>
          </a:p>
          <a:p>
            <a:pPr lvl="2">
              <a:spcBef>
                <a:spcPts val="600"/>
              </a:spcBef>
              <a:spcAft>
                <a:spcPts val="400"/>
              </a:spcAft>
              <a:buClr>
                <a:srgbClr val="19531F"/>
              </a:buClr>
              <a:buSzPct val="70000"/>
              <a:buFont typeface="Wingdings" pitchFamily="2" charset="2"/>
              <a:buChar char="u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在每一步，将最相近的簇合并，直到所有的组合并成一个，或达到一个终止条件为止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lvl="1" eaLnBrk="1" hangingPunct="1">
              <a:lnSpc>
                <a:spcPts val="3400"/>
              </a:lnSpc>
              <a:spcBef>
                <a:spcPts val="600"/>
              </a:spcBef>
              <a:buSzPct val="100000"/>
            </a:pPr>
            <a:r>
              <a:rPr lang="zh-CN" altLang="en-US" sz="2400" dirty="0">
                <a:ea typeface="宋体" pitchFamily="2" charset="-122"/>
              </a:rPr>
              <a:t>分裂</a:t>
            </a:r>
            <a:r>
              <a:rPr lang="zh-CN" altLang="en-US" sz="2400" dirty="0" smtClean="0">
                <a:ea typeface="宋体" pitchFamily="2" charset="-122"/>
              </a:rPr>
              <a:t>式（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自顶向下</a:t>
            </a:r>
            <a:r>
              <a:rPr lang="zh-CN" altLang="en-US" sz="2400" dirty="0" smtClean="0">
                <a:ea typeface="宋体" pitchFamily="2" charset="-122"/>
              </a:rPr>
              <a:t>）:  </a:t>
            </a:r>
            <a:endParaRPr lang="en-US" altLang="zh-CN" sz="2400" dirty="0">
              <a:ea typeface="宋体" pitchFamily="2" charset="-122"/>
            </a:endParaRPr>
          </a:p>
          <a:p>
            <a:pPr lvl="2">
              <a:spcBef>
                <a:spcPts val="600"/>
              </a:spcBef>
              <a:spcAft>
                <a:spcPts val="400"/>
              </a:spcAft>
              <a:buClr>
                <a:srgbClr val="19531F"/>
              </a:buClr>
              <a:buSzPct val="70000"/>
              <a:buFont typeface="Wingdings" pitchFamily="2" charset="2"/>
              <a:buChar char="u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一开始将所有的对象置于一类</a:t>
            </a:r>
          </a:p>
          <a:p>
            <a:pPr lvl="2">
              <a:spcBef>
                <a:spcPts val="600"/>
              </a:spcBef>
              <a:spcAft>
                <a:spcPts val="400"/>
              </a:spcAft>
              <a:buClr>
                <a:srgbClr val="19531F"/>
              </a:buClr>
              <a:buSzPct val="70000"/>
              <a:buFont typeface="Wingdings" pitchFamily="2" charset="2"/>
              <a:buChar char="u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在迭代的每一步中，一个类不断地分为更小的类，直到每个对象在单独的一个类中，或达到一个终止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条件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65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767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簇相似度: MIN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95288" y="1125538"/>
            <a:ext cx="8229600" cy="6270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最小距离法（单链）</a:t>
            </a:r>
          </a:p>
        </p:txBody>
      </p:sp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1219200" y="1752600"/>
            <a:ext cx="5808663" cy="2233613"/>
            <a:chOff x="2251075" y="3917950"/>
            <a:chExt cx="5808663" cy="2081213"/>
          </a:xfrm>
        </p:grpSpPr>
        <p:grpSp>
          <p:nvGrpSpPr>
            <p:cNvPr id="74758" name="组合 13"/>
            <p:cNvGrpSpPr>
              <a:grpSpLocks/>
            </p:cNvGrpSpPr>
            <p:nvPr/>
          </p:nvGrpSpPr>
          <p:grpSpPr bwMode="auto">
            <a:xfrm>
              <a:off x="2251075" y="3917950"/>
              <a:ext cx="5808663" cy="2081213"/>
              <a:chOff x="2251075" y="3917950"/>
              <a:chExt cx="5808663" cy="2081213"/>
            </a:xfrm>
          </p:grpSpPr>
          <p:sp>
            <p:nvSpPr>
              <p:cNvPr id="74760" name="Oval 5"/>
              <p:cNvSpPr>
                <a:spLocks noChangeArrowheads="1"/>
              </p:cNvSpPr>
              <p:nvPr/>
            </p:nvSpPr>
            <p:spPr bwMode="auto">
              <a:xfrm>
                <a:off x="2251075" y="3917950"/>
                <a:ext cx="1601788" cy="15621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61" name="Oval 6"/>
              <p:cNvSpPr>
                <a:spLocks noChangeArrowheads="1"/>
              </p:cNvSpPr>
              <p:nvPr/>
            </p:nvSpPr>
            <p:spPr bwMode="auto">
              <a:xfrm>
                <a:off x="5857875" y="3917950"/>
                <a:ext cx="2201863" cy="208121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62" name="Oval 7"/>
              <p:cNvSpPr>
                <a:spLocks noChangeAspect="1" noChangeArrowheads="1"/>
              </p:cNvSpPr>
              <p:nvPr/>
            </p:nvSpPr>
            <p:spPr bwMode="auto">
              <a:xfrm>
                <a:off x="2451100" y="4438650"/>
                <a:ext cx="144463" cy="12541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63" name="Oval 8"/>
              <p:cNvSpPr>
                <a:spLocks noChangeAspect="1" noChangeArrowheads="1"/>
              </p:cNvSpPr>
              <p:nvPr/>
            </p:nvSpPr>
            <p:spPr bwMode="auto">
              <a:xfrm>
                <a:off x="3452813" y="4832350"/>
                <a:ext cx="144462" cy="12700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64" name="Oval 9"/>
              <p:cNvSpPr>
                <a:spLocks noChangeAspect="1" noChangeArrowheads="1"/>
              </p:cNvSpPr>
              <p:nvPr/>
            </p:nvSpPr>
            <p:spPr bwMode="auto">
              <a:xfrm>
                <a:off x="7659688" y="5480050"/>
                <a:ext cx="144462" cy="12382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65" name="Oval 10"/>
              <p:cNvSpPr>
                <a:spLocks noChangeAspect="1" noChangeArrowheads="1"/>
              </p:cNvSpPr>
              <p:nvPr/>
            </p:nvSpPr>
            <p:spPr bwMode="auto">
              <a:xfrm>
                <a:off x="6713538" y="4835525"/>
                <a:ext cx="144462" cy="12382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66" name="Oval 11"/>
              <p:cNvSpPr>
                <a:spLocks noChangeAspect="1" noChangeArrowheads="1"/>
              </p:cNvSpPr>
              <p:nvPr/>
            </p:nvSpPr>
            <p:spPr bwMode="auto">
              <a:xfrm>
                <a:off x="7058025" y="4264025"/>
                <a:ext cx="144463" cy="12700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74759" name="Line 12"/>
            <p:cNvSpPr>
              <a:spLocks noChangeShapeType="1"/>
            </p:cNvSpPr>
            <p:nvPr/>
          </p:nvSpPr>
          <p:spPr bwMode="auto">
            <a:xfrm flipV="1">
              <a:off x="3525044" y="4895850"/>
              <a:ext cx="3260725" cy="158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85800" y="4191000"/>
            <a:ext cx="792480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Min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定义簇的邻近度为不同簇的两个最近的点之间的邻近度，或者使用图的术语，不同的结点子集中两个结点之间的最短</a:t>
            </a:r>
            <a:r>
              <a:rPr lang="zh-CN" altLang="en-US" sz="2400" b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边</a:t>
            </a:r>
            <a:endParaRPr lang="zh-CN" altLang="en-US" sz="2400" b="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399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513388"/>
            <a:ext cx="6258714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66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0096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簇相似度: MIN</a:t>
            </a:r>
          </a:p>
        </p:txBody>
      </p:sp>
      <p:grpSp>
        <p:nvGrpSpPr>
          <p:cNvPr id="2" name="组合 43"/>
          <p:cNvGrpSpPr>
            <a:grpSpLocks/>
          </p:cNvGrpSpPr>
          <p:nvPr/>
        </p:nvGrpSpPr>
        <p:grpSpPr bwMode="auto">
          <a:xfrm>
            <a:off x="4343400" y="2438400"/>
            <a:ext cx="4387850" cy="3429000"/>
            <a:chOff x="4572000" y="2438426"/>
            <a:chExt cx="4387850" cy="3753360"/>
          </a:xfrm>
        </p:grpSpPr>
        <p:sp>
          <p:nvSpPr>
            <p:cNvPr id="76837" name="Text Box 4"/>
            <p:cNvSpPr txBox="1">
              <a:spLocks noChangeArrowheads="1"/>
            </p:cNvSpPr>
            <p:nvPr/>
          </p:nvSpPr>
          <p:spPr bwMode="auto">
            <a:xfrm>
              <a:off x="5791200" y="5791676"/>
              <a:ext cx="2286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ea typeface="宋体" pitchFamily="2" charset="-122"/>
                </a:rPr>
                <a:t>树图</a:t>
              </a:r>
            </a:p>
          </p:txBody>
        </p:sp>
        <p:pic>
          <p:nvPicPr>
            <p:cNvPr id="76838" name="Picture 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438426"/>
              <a:ext cx="4387850" cy="3200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椭圆 38"/>
          <p:cNvSpPr/>
          <p:nvPr/>
        </p:nvSpPr>
        <p:spPr>
          <a:xfrm>
            <a:off x="2779549" y="3962400"/>
            <a:ext cx="152400" cy="152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323459" y="4114800"/>
            <a:ext cx="152400" cy="152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951859" y="3505200"/>
            <a:ext cx="152400" cy="152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266059" y="3397469"/>
            <a:ext cx="152400" cy="152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104259" y="4724400"/>
            <a:ext cx="152400" cy="152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018659" y="2590800"/>
            <a:ext cx="152400" cy="152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934353" y="3897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3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67753" y="4050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6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18459" y="3288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5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96153" y="3429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2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162953" y="2514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1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48553" y="465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4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rot="654453">
            <a:off x="2557203" y="3875998"/>
            <a:ext cx="1295400" cy="545801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654453">
            <a:off x="1181926" y="3276969"/>
            <a:ext cx="1295400" cy="545801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654453">
            <a:off x="817947" y="3147267"/>
            <a:ext cx="3228306" cy="1397649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654453">
            <a:off x="704213" y="2833397"/>
            <a:ext cx="3444574" cy="2134261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580259" y="2286000"/>
            <a:ext cx="3704964" cy="32004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855749" y="35168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31365" y="38164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256659" y="2819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80459" y="4964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43953" y="22860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28811" y="56846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MIN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 bwMode="gray">
          <a:xfrm>
            <a:off x="395288" y="1125538"/>
            <a:ext cx="8229600" cy="62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kern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最小距离法</a:t>
            </a:r>
            <a:endParaRPr lang="zh-CN" altLang="en-US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63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67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1663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11163" y="1144588"/>
            <a:ext cx="8318500" cy="8366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最大距离法（全链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zh-CN" altLang="en-US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7828" name="AutoShape 4"/>
          <p:cNvSpPr>
            <a:spLocks noChangeAspect="1" noChangeArrowheads="1"/>
          </p:cNvSpPr>
          <p:nvPr/>
        </p:nvSpPr>
        <p:spPr bwMode="auto">
          <a:xfrm>
            <a:off x="1187450" y="2924175"/>
            <a:ext cx="65532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1154723" y="1992923"/>
            <a:ext cx="5938838" cy="2128838"/>
            <a:chOff x="1392238" y="3455988"/>
            <a:chExt cx="5938837" cy="2128837"/>
          </a:xfrm>
        </p:grpSpPr>
        <p:sp>
          <p:nvSpPr>
            <p:cNvPr id="77831" name="Oval 5"/>
            <p:cNvSpPr>
              <a:spLocks noChangeArrowheads="1"/>
            </p:cNvSpPr>
            <p:nvPr/>
          </p:nvSpPr>
          <p:spPr bwMode="auto">
            <a:xfrm>
              <a:off x="1392238" y="3455988"/>
              <a:ext cx="1638300" cy="15970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832" name="Oval 6"/>
            <p:cNvSpPr>
              <a:spLocks noChangeArrowheads="1"/>
            </p:cNvSpPr>
            <p:nvPr/>
          </p:nvSpPr>
          <p:spPr bwMode="auto">
            <a:xfrm>
              <a:off x="5080000" y="3455988"/>
              <a:ext cx="2251075" cy="21288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833" name="Oval 7"/>
            <p:cNvSpPr>
              <a:spLocks noChangeAspect="1" noChangeArrowheads="1"/>
            </p:cNvSpPr>
            <p:nvPr/>
          </p:nvSpPr>
          <p:spPr bwMode="auto">
            <a:xfrm>
              <a:off x="1597025" y="3987800"/>
              <a:ext cx="147638" cy="12858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834" name="Oval 8"/>
            <p:cNvSpPr>
              <a:spLocks noChangeAspect="1" noChangeArrowheads="1"/>
            </p:cNvSpPr>
            <p:nvPr/>
          </p:nvSpPr>
          <p:spPr bwMode="auto">
            <a:xfrm>
              <a:off x="2620963" y="4392613"/>
              <a:ext cx="147637" cy="12858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835" name="Oval 9"/>
            <p:cNvSpPr>
              <a:spLocks noChangeAspect="1" noChangeArrowheads="1"/>
            </p:cNvSpPr>
            <p:nvPr/>
          </p:nvSpPr>
          <p:spPr bwMode="auto">
            <a:xfrm>
              <a:off x="6921500" y="5053013"/>
              <a:ext cx="147638" cy="12858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836" name="Oval 10"/>
            <p:cNvSpPr>
              <a:spLocks noChangeAspect="1" noChangeArrowheads="1"/>
            </p:cNvSpPr>
            <p:nvPr/>
          </p:nvSpPr>
          <p:spPr bwMode="auto">
            <a:xfrm>
              <a:off x="5954713" y="4394200"/>
              <a:ext cx="147637" cy="1270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837" name="Oval 11"/>
            <p:cNvSpPr>
              <a:spLocks noChangeAspect="1" noChangeArrowheads="1"/>
            </p:cNvSpPr>
            <p:nvPr/>
          </p:nvSpPr>
          <p:spPr bwMode="auto">
            <a:xfrm>
              <a:off x="6307138" y="3810000"/>
              <a:ext cx="147637" cy="12858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838" name="Line 12"/>
            <p:cNvSpPr>
              <a:spLocks noChangeShapeType="1"/>
            </p:cNvSpPr>
            <p:nvPr/>
          </p:nvSpPr>
          <p:spPr bwMode="auto">
            <a:xfrm>
              <a:off x="1670844" y="4052094"/>
              <a:ext cx="5324474" cy="106521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09600" y="4191000"/>
            <a:ext cx="792480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MAX</a:t>
            </a:r>
            <a:r>
              <a:rPr lang="zh-CN" altLang="en-US" sz="2400" b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定义簇的邻近度为不同簇中两个最远的点之间的邻近度，或者使用图的术语，不同的结点子集中两个结点之间的最长边。</a:t>
            </a:r>
          </a:p>
        </p:txBody>
      </p:sp>
      <p:sp>
        <p:nvSpPr>
          <p:cNvPr id="15" name="Rectangle 2"/>
          <p:cNvSpPr txBox="1">
            <a:spLocks noRot="1" noChangeArrowheads="1"/>
          </p:cNvSpPr>
          <p:nvPr/>
        </p:nvSpPr>
        <p:spPr bwMode="gray">
          <a:xfrm>
            <a:off x="5334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簇相似度: M</a:t>
            </a:r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AX</a:t>
            </a:r>
            <a:endParaRPr lang="zh-CN" altLang="en-US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36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72138"/>
            <a:ext cx="609004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68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412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1000" y="1143000"/>
            <a:ext cx="8318500" cy="83661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最大距离法</a:t>
            </a:r>
          </a:p>
        </p:txBody>
      </p:sp>
      <p:sp>
        <p:nvSpPr>
          <p:cNvPr id="79876" name="AutoShape 4"/>
          <p:cNvSpPr>
            <a:spLocks noChangeAspect="1" noChangeArrowheads="1"/>
          </p:cNvSpPr>
          <p:nvPr/>
        </p:nvSpPr>
        <p:spPr bwMode="auto">
          <a:xfrm>
            <a:off x="1187450" y="2924175"/>
            <a:ext cx="65532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7987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28800"/>
            <a:ext cx="4495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Text Box 4"/>
          <p:cNvSpPr txBox="1">
            <a:spLocks noChangeArrowheads="1"/>
          </p:cNvSpPr>
          <p:nvPr/>
        </p:nvSpPr>
        <p:spPr bwMode="auto">
          <a:xfrm>
            <a:off x="5334000" y="57150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>
                <a:ea typeface="宋体" pitchFamily="2" charset="-122"/>
              </a:rPr>
              <a:t>树图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265189" y="2433292"/>
            <a:ext cx="2514600" cy="2514600"/>
            <a:chOff x="5633259" y="3505200"/>
            <a:chExt cx="2514600" cy="2514600"/>
          </a:xfrm>
        </p:grpSpPr>
        <p:sp>
          <p:nvSpPr>
            <p:cNvPr id="61" name="椭圆 60"/>
            <p:cNvSpPr/>
            <p:nvPr/>
          </p:nvSpPr>
          <p:spPr>
            <a:xfrm>
              <a:off x="7146749" y="4953000"/>
              <a:ext cx="152400" cy="152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7690659" y="5105400"/>
              <a:ext cx="152400" cy="152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319059" y="4495800"/>
              <a:ext cx="152400" cy="152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633259" y="4388069"/>
              <a:ext cx="152400" cy="152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6471459" y="5715000"/>
              <a:ext cx="152400" cy="152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385859" y="3581400"/>
              <a:ext cx="152400" cy="152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01553" y="48884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3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34953" y="50408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6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785659" y="42788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5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63353" y="4419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2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530153" y="35052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1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15753" y="56504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4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73" name="椭圆 72"/>
          <p:cNvSpPr/>
          <p:nvPr/>
        </p:nvSpPr>
        <p:spPr>
          <a:xfrm rot="654453">
            <a:off x="2556333" y="3794690"/>
            <a:ext cx="1295400" cy="545801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654453">
            <a:off x="1181056" y="3195661"/>
            <a:ext cx="1295400" cy="545801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rot="3733817">
            <a:off x="2364139" y="3147078"/>
            <a:ext cx="1210820" cy="224396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 rot="20137558">
            <a:off x="590794" y="2536403"/>
            <a:ext cx="2982195" cy="1349983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579389" y="2204692"/>
            <a:ext cx="3704964" cy="32004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3375834" y="35323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889290" y="28933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99611" y="45759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84664" y="406917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43083" y="220469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79589" y="56333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MAX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84" name="Rectangle 2"/>
          <p:cNvSpPr txBox="1">
            <a:spLocks noRot="1" noChangeArrowheads="1"/>
          </p:cNvSpPr>
          <p:nvPr/>
        </p:nvSpPr>
        <p:spPr bwMode="gray">
          <a:xfrm>
            <a:off x="5334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簇相似度: M</a:t>
            </a:r>
            <a:r>
              <a:rPr lang="en-US" altLang="zh-CN" kern="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AX</a:t>
            </a:r>
            <a:endParaRPr lang="zh-CN" altLang="en-US" kern="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5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69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060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58" name="Picture 2" descr="https://nimg.ws.126.net/?url=http%3A%2F%2Fdingyue.ws.126.net%2F2019%2F1211%2F1a7f5b06j00q2bpn6003jc200q400gog00it00c0.jpg&amp;thumbnail=650x2147483647&amp;quality=80&amp;type=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399"/>
            <a:ext cx="8686800" cy="554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9060" name="Picture 4" descr="http://fmn.xnimg.cn/fmn042/20100417/2115/b_large_vKg7_0a1500031a322d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7897"/>
            <a:ext cx="3124200" cy="301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24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70</a:t>
            </a:fld>
            <a:endParaRPr lang="en-US" altLang="zh-CN" dirty="0"/>
          </a:p>
        </p:txBody>
      </p:sp>
      <p:pic>
        <p:nvPicPr>
          <p:cNvPr id="418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231741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zh-CN" altLang="en-US" kern="0" dirty="0" smtClean="0">
                <a:ea typeface="宋体" pitchFamily="2" charset="-122"/>
              </a:rPr>
              <a:t>层次聚类</a:t>
            </a:r>
            <a:r>
              <a:rPr lang="en-US" altLang="zh-CN" kern="0" dirty="0" smtClean="0">
                <a:ea typeface="宋体" pitchFamily="2" charset="-122"/>
              </a:rPr>
              <a:t>——</a:t>
            </a:r>
            <a:r>
              <a:rPr lang="zh-CN" altLang="en-US" kern="0" dirty="0" smtClean="0">
                <a:ea typeface="宋体" pitchFamily="2" charset="-122"/>
              </a:rPr>
              <a:t>例子</a:t>
            </a:r>
          </a:p>
        </p:txBody>
      </p:sp>
    </p:spTree>
    <p:extLst>
      <p:ext uri="{BB962C8B-B14F-4D97-AF65-F5344CB8AC3E}">
        <p14:creationId xmlns:p14="http://schemas.microsoft.com/office/powerpoint/2010/main" val="42190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pic>
        <p:nvPicPr>
          <p:cNvPr id="434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86638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33400" y="122238"/>
            <a:ext cx="67056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zh-CN" altLang="en-US" kern="0" dirty="0" smtClean="0">
                <a:ea typeface="宋体" pitchFamily="2" charset="-122"/>
              </a:rPr>
              <a:t>层次聚类</a:t>
            </a:r>
            <a:r>
              <a:rPr lang="en-US" altLang="zh-CN" kern="0" dirty="0" smtClean="0">
                <a:ea typeface="宋体" pitchFamily="2" charset="-122"/>
              </a:rPr>
              <a:t>——</a:t>
            </a:r>
            <a:r>
              <a:rPr lang="zh-CN" altLang="en-US" kern="0" dirty="0" smtClean="0">
                <a:ea typeface="宋体" pitchFamily="2" charset="-122"/>
              </a:rPr>
              <a:t>例子</a:t>
            </a:r>
          </a:p>
        </p:txBody>
      </p:sp>
    </p:spTree>
    <p:extLst>
      <p:ext uri="{BB962C8B-B14F-4D97-AF65-F5344CB8AC3E}">
        <p14:creationId xmlns:p14="http://schemas.microsoft.com/office/powerpoint/2010/main" val="13624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pic>
        <p:nvPicPr>
          <p:cNvPr id="419842" name="Picture 2" descr="https://gavin-pic-1302578220.cos.ap-beijing.myqcloud.com/img/202102100250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6" y="0"/>
            <a:ext cx="60018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层次聚类</a:t>
            </a:r>
            <a:r>
              <a:rPr lang="en-US" altLang="zh-CN" dirty="0" smtClean="0">
                <a:ea typeface="宋体" pitchFamily="2" charset="-122"/>
              </a:rPr>
              <a:t>——</a:t>
            </a:r>
            <a:r>
              <a:rPr lang="zh-CN" altLang="en-US" dirty="0" smtClean="0">
                <a:ea typeface="宋体" pitchFamily="2" charset="-122"/>
              </a:rPr>
              <a:t>问题和局限性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3563" y="1144588"/>
            <a:ext cx="8123237" cy="50276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2400" dirty="0" smtClean="0">
                <a:ea typeface="宋体" pitchFamily="2" charset="-122"/>
              </a:rPr>
              <a:t>一旦决定合并两个簇，就不能撤销</a:t>
            </a: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ea typeface="宋体" pitchFamily="2" charset="-122"/>
              </a:rPr>
              <a:t>缺乏全局目标函数</a:t>
            </a:r>
            <a:endParaRPr lang="en-US" altLang="zh-CN" sz="2400" dirty="0" smtClean="0">
              <a:ea typeface="宋体" pitchFamily="2" charset="-122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ea typeface="宋体" pitchFamily="2" charset="-122"/>
              </a:rPr>
              <a:t> 凝聚层次聚类技术使用各种标准，在每一步局部地确定哪些簇应当合并，这种方法产生的聚类算法避开了解决困难的组合优化问题</a:t>
            </a:r>
            <a:endParaRPr lang="en-US" altLang="zh-CN" sz="2400" dirty="0" smtClean="0">
              <a:ea typeface="宋体" pitchFamily="2" charset="-122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ea typeface="宋体" pitchFamily="2" charset="-122"/>
              </a:rPr>
              <a:t> 这种方法没有很难选择初始点的问题</a:t>
            </a: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ea typeface="宋体" pitchFamily="2" charset="-122"/>
              </a:rPr>
              <a:t>不同的方案存在一个或多个下列问题</a:t>
            </a: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ea typeface="宋体" pitchFamily="2" charset="-122"/>
              </a:rPr>
              <a:t>对噪音和离群点敏感</a:t>
            </a: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ea typeface="宋体" pitchFamily="2" charset="-122"/>
              </a:rPr>
              <a:t>处理不同大小和凸形状时存在困难</a:t>
            </a:r>
          </a:p>
          <a:p>
            <a:pPr lvl="1">
              <a:spcBef>
                <a:spcPts val="1200"/>
              </a:spcBef>
            </a:pPr>
            <a:r>
              <a:rPr lang="zh-CN" altLang="en-US" sz="2400" dirty="0" smtClean="0">
                <a:ea typeface="宋体" pitchFamily="2" charset="-122"/>
              </a:rPr>
              <a:t>会分裂大型簇</a:t>
            </a:r>
          </a:p>
        </p:txBody>
      </p:sp>
    </p:spTree>
    <p:extLst>
      <p:ext uri="{BB962C8B-B14F-4D97-AF65-F5344CB8AC3E}">
        <p14:creationId xmlns:p14="http://schemas.microsoft.com/office/powerpoint/2010/main" val="14588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聚类分析无处不在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79425" y="914400"/>
            <a:ext cx="8283575" cy="59436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zh-CN" altLang="en-US" sz="2400" dirty="0" smtClean="0">
                <a:ea typeface="宋体" pitchFamily="2" charset="-122"/>
              </a:rPr>
              <a:t>谁经常光顾商店，谁买什么东西，买多少？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 smtClean="0">
                <a:ea typeface="宋体" pitchFamily="2" charset="-122"/>
              </a:rPr>
              <a:t>按购物卡记录的光临次数、光临时间、性别、年龄、职业、购物种类、金额等变量分类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 smtClean="0">
                <a:ea typeface="宋体" pitchFamily="2" charset="-122"/>
              </a:rPr>
              <a:t>识别顾客购买模式（如喜欢一大早来买酸奶和鲜肉，习惯周末时一次性大采购）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 smtClean="0">
                <a:ea typeface="宋体" pitchFamily="2" charset="-122"/>
              </a:rPr>
              <a:t>刻画不同的客户群的特征（用变量来刻画，就象刻画猫和狗的特征一样）</a:t>
            </a:r>
          </a:p>
          <a:p>
            <a:pPr eaLnBrk="1" hangingPunct="1">
              <a:spcBef>
                <a:spcPts val="600"/>
              </a:spcBef>
            </a:pPr>
            <a:r>
              <a:rPr lang="zh-CN" altLang="en-US" sz="2400" dirty="0" smtClean="0">
                <a:ea typeface="宋体" pitchFamily="2" charset="-122"/>
              </a:rPr>
              <a:t>为什么这样分类？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 smtClean="0">
                <a:ea typeface="宋体" pitchFamily="2" charset="-122"/>
              </a:rPr>
              <a:t>因为每一个类别里面的人消费方式都不一样，需要针对不同的人群，制定不同的关系管理方式，以提高客户对公司商业活动的相应率</a:t>
            </a:r>
            <a:endParaRPr lang="en-US" altLang="zh-CN" sz="2400" dirty="0" smtClean="0"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sz="2400" dirty="0">
                <a:ea typeface="宋体" pitchFamily="2" charset="-122"/>
              </a:rPr>
              <a:t>挖掘有价值的客户，并制定相应的促销策略：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200" dirty="0">
                <a:ea typeface="宋体" pitchFamily="2" charset="-122"/>
              </a:rPr>
              <a:t>如，对经常购买酸奶的客户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200" dirty="0">
                <a:ea typeface="宋体" pitchFamily="2" charset="-122"/>
              </a:rPr>
              <a:t>对累计消费达到12个月的</a:t>
            </a:r>
            <a:r>
              <a:rPr lang="zh-CN" altLang="en-US" sz="2200" dirty="0" smtClean="0">
                <a:ea typeface="宋体" pitchFamily="2" charset="-122"/>
              </a:rPr>
              <a:t>老客户</a:t>
            </a:r>
          </a:p>
        </p:txBody>
      </p:sp>
    </p:spTree>
    <p:extLst>
      <p:ext uri="{BB962C8B-B14F-4D97-AF65-F5344CB8AC3E}">
        <p14:creationId xmlns:p14="http://schemas.microsoft.com/office/powerpoint/2010/main" val="29717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57200" y="122238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zh-CN" dirty="0" smtClean="0">
                <a:ea typeface="宋体" pitchFamily="2" charset="-122"/>
              </a:rPr>
              <a:t>聚类分析原理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CN" altLang="zh-CN" dirty="0" smtClean="0">
                <a:ea typeface="宋体" pitchFamily="2" charset="-122"/>
              </a:rPr>
              <a:t>聚类分析中“类”的特征：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zh-CN" dirty="0" smtClean="0">
                <a:ea typeface="宋体" pitchFamily="2" charset="-122"/>
              </a:rPr>
              <a:t>聚类所说的类不是事先给定的，而是根据数据的相似性和距离来划分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zh-CN" dirty="0" smtClean="0">
                <a:ea typeface="宋体" pitchFamily="2" charset="-122"/>
              </a:rPr>
              <a:t>聚类的数目和结构都没有事先假定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zh-CN" dirty="0" smtClean="0">
                <a:ea typeface="宋体" pitchFamily="2" charset="-122"/>
              </a:rPr>
              <a:t>聚类方法的目的是寻找数据中：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zh-CN" dirty="0" smtClean="0">
                <a:ea typeface="宋体" pitchFamily="2" charset="-122"/>
              </a:rPr>
              <a:t>潜在的</a:t>
            </a:r>
            <a:r>
              <a:rPr lang="zh-CN" altLang="zh-CN" b="1" dirty="0" smtClean="0">
                <a:solidFill>
                  <a:schemeClr val="folHlink"/>
                </a:solidFill>
                <a:ea typeface="宋体" pitchFamily="2" charset="-122"/>
              </a:rPr>
              <a:t>自然分组结构</a:t>
            </a:r>
            <a:endParaRPr lang="zh-CN" altLang="zh-CN" b="1" dirty="0" smtClean="0">
              <a:ea typeface="宋体" pitchFamily="2" charset="-122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zh-CN" dirty="0" smtClean="0">
                <a:ea typeface="宋体" pitchFamily="2" charset="-122"/>
              </a:rPr>
              <a:t>感兴趣的</a:t>
            </a:r>
            <a:r>
              <a:rPr lang="zh-CN" altLang="zh-CN" b="1" dirty="0" smtClean="0">
                <a:solidFill>
                  <a:schemeClr val="folHlink"/>
                </a:solidFill>
                <a:ea typeface="宋体" pitchFamily="2" charset="-122"/>
              </a:rPr>
              <a:t>关系</a:t>
            </a: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C283D06-78AB-4F3F-B355-C3EF02C6DDC4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2692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23616</TotalTime>
  <Words>3288</Words>
  <Application>Microsoft Office PowerPoint</Application>
  <PresentationFormat>全屏显示(4:3)</PresentationFormat>
  <Paragraphs>454</Paragraphs>
  <Slides>73</Slides>
  <Notes>24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5" baseType="lpstr">
      <vt:lpstr>sample</vt:lpstr>
      <vt:lpstr>Equation</vt:lpstr>
      <vt:lpstr>聚类分析  Clustering Analysis</vt:lpstr>
      <vt:lpstr>PowerPoint 演示文稿</vt:lpstr>
      <vt:lpstr>什么是聚类</vt:lpstr>
      <vt:lpstr>PowerPoint 演示文稿</vt:lpstr>
      <vt:lpstr>PowerPoint 演示文稿</vt:lpstr>
      <vt:lpstr>PowerPoint 演示文稿</vt:lpstr>
      <vt:lpstr>PowerPoint 演示文稿</vt:lpstr>
      <vt:lpstr>聚类分析无处不在</vt:lpstr>
      <vt:lpstr>聚类分析原理</vt:lpstr>
      <vt:lpstr>聚类分析原理</vt:lpstr>
      <vt:lpstr>聚类分析原理介绍</vt:lpstr>
      <vt:lpstr>聚类分析原理介绍</vt:lpstr>
      <vt:lpstr>聚类分析原理介绍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k-Means聚类</vt:lpstr>
      <vt:lpstr>k-Means聚类</vt:lpstr>
      <vt:lpstr>k-Means聚类</vt:lpstr>
      <vt:lpstr>k-Means聚类</vt:lpstr>
      <vt:lpstr>K-Means</vt:lpstr>
      <vt:lpstr>K-Means</vt:lpstr>
      <vt:lpstr>K-Means</vt:lpstr>
      <vt:lpstr>k-Means算法特点</vt:lpstr>
      <vt:lpstr>The Influence of Initial Centroids</vt:lpstr>
      <vt:lpstr>The Influence of Initial Centroids</vt:lpstr>
      <vt:lpstr>k-Means算法特点</vt:lpstr>
      <vt:lpstr>K 值的选择</vt:lpstr>
      <vt:lpstr>K 值的选择</vt:lpstr>
      <vt:lpstr>k均值聚类——例子</vt:lpstr>
      <vt:lpstr>k均值聚类——例子</vt:lpstr>
      <vt:lpstr>k均值聚类——例子</vt:lpstr>
      <vt:lpstr>基于混合模型的聚类</vt:lpstr>
      <vt:lpstr>基于混合模型的聚类</vt:lpstr>
      <vt:lpstr>基于混合模型的聚类</vt:lpstr>
      <vt:lpstr>高斯混合聚类</vt:lpstr>
      <vt:lpstr>高斯混合聚类——例子</vt:lpstr>
      <vt:lpstr>EM（期望最大化）算法聚类</vt:lpstr>
      <vt:lpstr>EM（期望最大化）算法聚类</vt:lpstr>
      <vt:lpstr>高斯混合聚类</vt:lpstr>
      <vt:lpstr>高斯混合聚类</vt:lpstr>
      <vt:lpstr>高斯混合聚类</vt:lpstr>
      <vt:lpstr>高斯混合聚类</vt:lpstr>
      <vt:lpstr>高斯混合聚类</vt:lpstr>
      <vt:lpstr>PowerPoint 演示文稿</vt:lpstr>
      <vt:lpstr>基于密度的聚类</vt:lpstr>
      <vt:lpstr>PowerPoint 演示文稿</vt:lpstr>
      <vt:lpstr>PowerPoint 演示文稿</vt:lpstr>
      <vt:lpstr>DBSCAN－基于中心的密度方法</vt:lpstr>
      <vt:lpstr>DBSCAN: 核心、边界和噪音点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DBSCAN－例子</vt:lpstr>
      <vt:lpstr>DBSCAN－例子</vt:lpstr>
      <vt:lpstr>DBSCAN－例子</vt:lpstr>
      <vt:lpstr>PowerPoint 演示文稿</vt:lpstr>
      <vt:lpstr>层次聚类</vt:lpstr>
      <vt:lpstr>层次聚类</vt:lpstr>
      <vt:lpstr>簇相似度: MIN</vt:lpstr>
      <vt:lpstr>簇相似度: MIN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层次聚类——问题和局限性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Windows 用户</cp:lastModifiedBy>
  <cp:revision>3351</cp:revision>
  <dcterms:created xsi:type="dcterms:W3CDTF">2004-08-26T06:30:40Z</dcterms:created>
  <dcterms:modified xsi:type="dcterms:W3CDTF">2023-04-25T01:21:48Z</dcterms:modified>
</cp:coreProperties>
</file>